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929D9-DAC8-69D9-D160-9FA21B697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74D91-563D-D178-F90A-B78FAAD3C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662A2-D59B-BE1F-D272-4849521B0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DBB9F-ABC1-E11D-50DC-EFE8C13C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F235F-15FA-8A86-3B2A-EFCFC5A4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6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B73C-DAC3-D8A0-55D1-7FCF5723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AEEA2-B57F-4C26-EC86-FBC42441B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FDC44-BF7F-E2D8-8FF9-EDA29838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E608A-5000-6FC7-1BED-7DE16758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1E61A-6898-FF4E-4837-6EC00A9E2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80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3FC85C-8D93-1D42-5BAE-54D3B973F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55D32-F6FF-FC3E-135F-60C4CE84C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CFD49-4695-8576-AD54-0B48214E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00A26-6C04-B942-7B9B-076304C4C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15CC5-E0E6-50EB-BA7B-6744D4CEB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30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36B9-B653-61D3-572A-75B711073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A11D-B38B-711E-3FC1-5D7BF3BB3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26B13-B4E1-9E8B-7AC1-52834CD30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4AE8C-A323-0C74-1593-75C6004A3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EE7FE-BA4C-2626-0480-67F2DCFAF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92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92622-202A-4F83-C0A9-C8F9295B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6E9BB-C73F-421E-D2DE-6A1BB16C0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9444C-F6CD-0853-79B7-4703C0264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AC95F-E2E9-1588-F5FF-4C6ECF74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15484-91BA-F195-B982-7603A8CFD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55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F8BF-E8E5-B0D2-88BE-1C7D3B638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2FC6-05BF-61E0-AE01-70E8003B5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A33C8-B143-123F-7A48-04870946A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8F201-AD51-EBFA-9CD5-54355E34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559F4-8B12-DA80-E495-A7B799D14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AC318-EFC1-9C07-4B8C-EED8039D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03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7B969-0A4C-4DD2-598E-340922BE6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A27BF-8FB0-8BAA-8F4C-8B2BD6B7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5343D-033C-740B-BBF5-DA3DE5F20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89E2C7-E46E-A7E3-0703-0B50E15B1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24D8CE-86CE-67F0-7200-6823D76B0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B12897-01DD-8370-6F31-23F9A8FF7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D64A5A-B9DC-0431-D636-48E6165E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42C006-38C7-E222-BD1B-005CEDB6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23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B91B5-E54B-E87D-9612-3F7472A12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D257A-44BE-01D2-1DF6-D28A8F3A4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2492E-F297-D24D-C771-FDE32A8C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13734-DF4C-0A74-558C-D26058122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2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D05533-E618-C972-3A50-A059C006D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11751-4914-A90B-AE0E-6DC74F6B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ED6D0-7CFD-EB50-4484-41C77100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52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FB79-EF0E-E5AD-DEBA-24BBC981A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D02A-106F-178C-0832-F422E40DF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EC859-3E39-A610-1FD7-475BCA244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3D19E-9DE1-69A0-48BD-6EF4610DC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AD3CA-3EB1-AD06-BF93-C461E999F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395D3-3E89-32CA-2734-B0A3A5129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07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4C04-BE4D-A378-BCCC-A3E20D48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8F353A-E5DC-C241-8B32-7EF6D2907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50B0A-C389-DE96-FE8C-14B413A88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A34B4-BB92-BCDB-FDE9-304179734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86904-9CC0-A202-3215-FA201C55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DFF53-7CB9-57DA-96D8-9625FB769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4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A36832-0368-0031-15E6-2AA81FF37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E6A06-387F-8D1D-5566-B0A2B003F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35F74-0237-724D-41E3-DD95494EF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1898D-D264-4B2A-8F7C-EB9EB7400112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BFA35-DEAA-9848-1A1A-50AB9897F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42E08-3623-E9A6-D478-00CB41495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259B-EB2B-4E06-95A8-C83083113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55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EFAC1-1969-C847-F43A-1DB42E164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903455"/>
            <a:ext cx="9144000" cy="1162689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Attending College 2023 - 24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55539-6ECD-1D57-CA80-12E681B6A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551215"/>
            <a:ext cx="9144000" cy="808436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Harris Academy </a:t>
            </a:r>
          </a:p>
        </p:txBody>
      </p:sp>
      <p:pic>
        <p:nvPicPr>
          <p:cNvPr id="5" name="Picture 4" descr="A picture containing emblem, crest, bird, symbol&#10;&#10;Description automatically generated">
            <a:extLst>
              <a:ext uri="{FF2B5EF4-FFF2-40B4-BE49-F238E27FC236}">
                <a16:creationId xmlns:a16="http://schemas.microsoft.com/office/drawing/2014/main" id="{5AE59D4E-8B3B-68CE-DFEA-BBC70E061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427" y="163865"/>
            <a:ext cx="3537145" cy="287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1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43A1B-E5D9-6A93-18AC-3A8BE2721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Logistical Information You Need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91CFC-7615-2747-61F8-7D3BE7EED2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Bus Times Monday &amp; Wednesday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22D8C-25F7-A3D9-74AA-3D65088A06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You must be in the queue outside the plaza at 1.20pm</a:t>
            </a:r>
          </a:p>
          <a:p>
            <a:r>
              <a:rPr lang="en-GB" dirty="0"/>
              <a:t>The bus leaves at 1.30pm sharp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F829D6-AD8F-118B-1583-62590D98E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highlight>
                  <a:srgbClr val="FFFF00"/>
                </a:highlight>
              </a:rPr>
              <a:t>Bus Times Tuesday &amp; Thursday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48835E-89A6-9A00-D971-BCF6DD830B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TUESDAY – same as Monday and Wednesday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highlight>
                  <a:srgbClr val="FFFF00"/>
                </a:highlight>
              </a:rPr>
              <a:t>Thursday</a:t>
            </a:r>
          </a:p>
          <a:p>
            <a:r>
              <a:rPr lang="en-GB" dirty="0"/>
              <a:t>You must be at the Plaza for 12.30pm</a:t>
            </a:r>
          </a:p>
          <a:p>
            <a:r>
              <a:rPr lang="en-GB" dirty="0"/>
              <a:t>The bus leaves at 12.45pm sharp</a:t>
            </a:r>
          </a:p>
        </p:txBody>
      </p:sp>
    </p:spTree>
    <p:extLst>
      <p:ext uri="{BB962C8B-B14F-4D97-AF65-F5344CB8AC3E}">
        <p14:creationId xmlns:p14="http://schemas.microsoft.com/office/powerpoint/2010/main" val="159121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79FAF-DF7A-188A-7089-B7D44D77A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3890" y="2052356"/>
            <a:ext cx="5157787" cy="1301952"/>
          </a:xfrm>
        </p:spPr>
        <p:txBody>
          <a:bodyPr>
            <a:normAutofit fontScale="25000" lnSpcReduction="20000"/>
          </a:bodyPr>
          <a:lstStyle/>
          <a:p>
            <a:r>
              <a:rPr lang="en-GB" sz="8000" dirty="0">
                <a:solidFill>
                  <a:srgbClr val="C00000"/>
                </a:solidFill>
              </a:rPr>
              <a:t>Column A  (Monday &amp; Wednesday)</a:t>
            </a:r>
          </a:p>
          <a:p>
            <a:r>
              <a:rPr lang="en-GB" sz="8000" dirty="0"/>
              <a:t>64 pupils</a:t>
            </a:r>
          </a:p>
          <a:p>
            <a:r>
              <a:rPr lang="en-GB" sz="8000" dirty="0"/>
              <a:t>39 - S5 &amp; S6</a:t>
            </a:r>
          </a:p>
          <a:p>
            <a:r>
              <a:rPr lang="en-GB" sz="8000" dirty="0"/>
              <a:t>25 - S4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F203FFC-9ECF-2EF2-FD4A-1D0684B09F7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3318100"/>
              </p:ext>
            </p:extLst>
          </p:nvPr>
        </p:nvGraphicFramePr>
        <p:xfrm>
          <a:off x="836612" y="1166692"/>
          <a:ext cx="10950131" cy="725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947">
                  <a:extLst>
                    <a:ext uri="{9D8B030D-6E8A-4147-A177-3AD203B41FA5}">
                      <a16:colId xmlns:a16="http://schemas.microsoft.com/office/drawing/2014/main" val="837798784"/>
                    </a:ext>
                  </a:extLst>
                </a:gridCol>
                <a:gridCol w="53807">
                  <a:extLst>
                    <a:ext uri="{9D8B030D-6E8A-4147-A177-3AD203B41FA5}">
                      <a16:colId xmlns:a16="http://schemas.microsoft.com/office/drawing/2014/main" val="1825697301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3114551452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707872037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4126477890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499835969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636741505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1514523085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208827308"/>
                    </a:ext>
                  </a:extLst>
                </a:gridCol>
                <a:gridCol w="57150">
                  <a:extLst>
                    <a:ext uri="{9D8B030D-6E8A-4147-A177-3AD203B41FA5}">
                      <a16:colId xmlns:a16="http://schemas.microsoft.com/office/drawing/2014/main" val="3452549034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3088834701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620471905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802969567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1815636153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551096447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623820102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925815759"/>
                    </a:ext>
                  </a:extLst>
                </a:gridCol>
                <a:gridCol w="76103">
                  <a:extLst>
                    <a:ext uri="{9D8B030D-6E8A-4147-A177-3AD203B41FA5}">
                      <a16:colId xmlns:a16="http://schemas.microsoft.com/office/drawing/2014/main" val="1184561734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771108773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887486252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413118227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766027990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3666624639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3873302733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1422948677"/>
                    </a:ext>
                  </a:extLst>
                </a:gridCol>
                <a:gridCol w="76103">
                  <a:extLst>
                    <a:ext uri="{9D8B030D-6E8A-4147-A177-3AD203B41FA5}">
                      <a16:colId xmlns:a16="http://schemas.microsoft.com/office/drawing/2014/main" val="3878551051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653811839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3495558996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1108814881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3370537078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344815561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1983897903"/>
                    </a:ext>
                  </a:extLst>
                </a:gridCol>
                <a:gridCol w="76103">
                  <a:extLst>
                    <a:ext uri="{9D8B030D-6E8A-4147-A177-3AD203B41FA5}">
                      <a16:colId xmlns:a16="http://schemas.microsoft.com/office/drawing/2014/main" val="2349757827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843881625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159425394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576518655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846035294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2110631718"/>
                    </a:ext>
                  </a:extLst>
                </a:gridCol>
                <a:gridCol w="309846">
                  <a:extLst>
                    <a:ext uri="{9D8B030D-6E8A-4147-A177-3AD203B41FA5}">
                      <a16:colId xmlns:a16="http://schemas.microsoft.com/office/drawing/2014/main" val="4018469820"/>
                    </a:ext>
                  </a:extLst>
                </a:gridCol>
              </a:tblGrid>
              <a:tr h="3627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S5&amp;6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C*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D*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B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B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B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B*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A*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B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B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CORE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CORE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CORE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8766586"/>
                  </a:ext>
                </a:extLst>
              </a:tr>
              <a:tr h="3627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S4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M/E/PE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M/E/PE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SE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B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B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G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G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B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E/M/PE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E/M/PE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B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F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G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F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B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D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  <a:highlight>
                            <a:srgbClr val="FFFF00"/>
                          </a:highlight>
                        </a:rPr>
                        <a:t>C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M/E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M/E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E/M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6552004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245D26-0AB7-7ED8-87BA-D01F89B31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04059" y="2262113"/>
            <a:ext cx="5183188" cy="1092195"/>
          </a:xfrm>
        </p:spPr>
        <p:txBody>
          <a:bodyPr>
            <a:normAutofit fontScale="25000" lnSpcReduction="20000"/>
          </a:bodyPr>
          <a:lstStyle/>
          <a:p>
            <a:r>
              <a:rPr lang="en-GB" sz="8000" dirty="0">
                <a:solidFill>
                  <a:srgbClr val="C00000"/>
                </a:solidFill>
              </a:rPr>
              <a:t>Column C  (Tuesday &amp; Thursday)</a:t>
            </a:r>
          </a:p>
          <a:p>
            <a:r>
              <a:rPr lang="en-GB" sz="8000" dirty="0"/>
              <a:t>15 pupils</a:t>
            </a:r>
          </a:p>
          <a:p>
            <a:r>
              <a:rPr lang="en-GB" sz="8000" dirty="0"/>
              <a:t>8 - S5 &amp; S6</a:t>
            </a:r>
          </a:p>
          <a:p>
            <a:r>
              <a:rPr lang="en-GB" sz="8000" dirty="0"/>
              <a:t>7 - S4</a:t>
            </a:r>
            <a:endParaRPr lang="en-GB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ACE38AD-3CFB-1C17-3643-390D651FCB3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74037893"/>
              </p:ext>
            </p:extLst>
          </p:nvPr>
        </p:nvGraphicFramePr>
        <p:xfrm>
          <a:off x="1271145" y="701045"/>
          <a:ext cx="10516606" cy="465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442">
                  <a:extLst>
                    <a:ext uri="{9D8B030D-6E8A-4147-A177-3AD203B41FA5}">
                      <a16:colId xmlns:a16="http://schemas.microsoft.com/office/drawing/2014/main" val="2482237435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206708290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209908620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3739283755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454119718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3965600768"/>
                    </a:ext>
                  </a:extLst>
                </a:gridCol>
                <a:gridCol w="361053">
                  <a:extLst>
                    <a:ext uri="{9D8B030D-6E8A-4147-A177-3AD203B41FA5}">
                      <a16:colId xmlns:a16="http://schemas.microsoft.com/office/drawing/2014/main" val="247512185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1848483036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1591318187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718986219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979848165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2849548745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1677223311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2217741092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3796635845"/>
                    </a:ext>
                  </a:extLst>
                </a:gridCol>
                <a:gridCol w="76003">
                  <a:extLst>
                    <a:ext uri="{9D8B030D-6E8A-4147-A177-3AD203B41FA5}">
                      <a16:colId xmlns:a16="http://schemas.microsoft.com/office/drawing/2014/main" val="2822981034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2222389765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2351278110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3247893315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2576540873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1319021005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1011519711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4149294851"/>
                    </a:ext>
                  </a:extLst>
                </a:gridCol>
                <a:gridCol w="76003">
                  <a:extLst>
                    <a:ext uri="{9D8B030D-6E8A-4147-A177-3AD203B41FA5}">
                      <a16:colId xmlns:a16="http://schemas.microsoft.com/office/drawing/2014/main" val="226513434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2373724951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546754053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1987385816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4132626574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516370526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2772024361"/>
                    </a:ext>
                  </a:extLst>
                </a:gridCol>
                <a:gridCol w="76003">
                  <a:extLst>
                    <a:ext uri="{9D8B030D-6E8A-4147-A177-3AD203B41FA5}">
                      <a16:colId xmlns:a16="http://schemas.microsoft.com/office/drawing/2014/main" val="2236602002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671502715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3438500925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3615342613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1002111597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3023877330"/>
                    </a:ext>
                  </a:extLst>
                </a:gridCol>
                <a:gridCol w="309442">
                  <a:extLst>
                    <a:ext uri="{9D8B030D-6E8A-4147-A177-3AD203B41FA5}">
                      <a16:colId xmlns:a16="http://schemas.microsoft.com/office/drawing/2014/main" val="2777132885"/>
                    </a:ext>
                  </a:extLst>
                </a:gridCol>
              </a:tblGrid>
              <a:tr h="27989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MONDAY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</a:rPr>
                        <a:t>TUESDAY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</a:rPr>
                        <a:t>WEDNESDAY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</a:rPr>
                        <a:t>THURSDAY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>
                          <a:effectLst/>
                        </a:rPr>
                        <a:t>FRIDAY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758016"/>
                  </a:ext>
                </a:extLst>
              </a:tr>
              <a:tr h="1857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6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2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5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6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6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5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6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360745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6219991-BB86-2DF1-1B62-5962A6647F6D}"/>
              </a:ext>
            </a:extLst>
          </p:cNvPr>
          <p:cNvSpPr txBox="1"/>
          <p:nvPr/>
        </p:nvSpPr>
        <p:spPr>
          <a:xfrm>
            <a:off x="836612" y="3503692"/>
            <a:ext cx="109501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You work additional hours going to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Options for you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Column C – start at 9.35am on a Monday for S5 and S6 pupils only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Column A – double lunch on a Tuesday for S5 and S6 pupils only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Column A – start at 9.35am on a Friday S4, S5 and S6 pupils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I will send </a:t>
            </a:r>
            <a:r>
              <a:rPr lang="en-GB" dirty="0">
                <a:highlight>
                  <a:srgbClr val="FFFF00"/>
                </a:highlight>
              </a:rPr>
              <a:t>a Microsoft Form link to your email </a:t>
            </a:r>
            <a:r>
              <a:rPr lang="en-GB" dirty="0"/>
              <a:t>and you must complete it in full to allow me to manage your options.</a:t>
            </a:r>
          </a:p>
          <a:p>
            <a:r>
              <a:rPr lang="en-GB" dirty="0"/>
              <a:t>This is a trial for June to see if you can make it work</a:t>
            </a:r>
          </a:p>
          <a:p>
            <a:pPr lvl="1"/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84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qr code on a green background&#10;&#10;Description automatically generated with medium confidence">
            <a:extLst>
              <a:ext uri="{FF2B5EF4-FFF2-40B4-BE49-F238E27FC236}">
                <a16:creationId xmlns:a16="http://schemas.microsoft.com/office/drawing/2014/main" id="{576174C4-3DFD-963F-D5F7-A1FE640DA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870" y="652975"/>
            <a:ext cx="3604260" cy="36042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75390A-6A2C-7501-53BE-030E2E5C8156}"/>
              </a:ext>
            </a:extLst>
          </p:cNvPr>
          <p:cNvSpPr txBox="1"/>
          <p:nvPr/>
        </p:nvSpPr>
        <p:spPr>
          <a:xfrm>
            <a:off x="3046828" y="4710391"/>
            <a:ext cx="60983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https://forms.office.com/Pages/ResponsePage.aspx?id=8ivvw5gTK0G4l47RiS-LjWZ_ZO3ZLIJDk91H9rrSPS1UM0JVV0xXMEtOQjJSWVJXOTRVMDdTVEo5TC4u</a:t>
            </a:r>
          </a:p>
        </p:txBody>
      </p:sp>
    </p:spTree>
    <p:extLst>
      <p:ext uri="{BB962C8B-B14F-4D97-AF65-F5344CB8AC3E}">
        <p14:creationId xmlns:p14="http://schemas.microsoft.com/office/powerpoint/2010/main" val="283115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359</Words>
  <Application>Microsoft Office PowerPoint</Application>
  <PresentationFormat>Widescreen</PresentationFormat>
  <Paragraphs>154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 Attending College 2023 - 24</vt:lpstr>
      <vt:lpstr>Logistical Information You Need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Attending College 2023 - 24</dc:title>
  <dc:creator>Raymond Perry</dc:creator>
  <cp:lastModifiedBy>Elaine Hunter</cp:lastModifiedBy>
  <cp:revision>3</cp:revision>
  <dcterms:created xsi:type="dcterms:W3CDTF">2023-05-25T14:01:36Z</dcterms:created>
  <dcterms:modified xsi:type="dcterms:W3CDTF">2023-05-31T08:45:29Z</dcterms:modified>
</cp:coreProperties>
</file>