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FA53B-B4E9-42BD-B665-A87840116DE2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6C79C-C5BF-4EDF-A755-E177E50E39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1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9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67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22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13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52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66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59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1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14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81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0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836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80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47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4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77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2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76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30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96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64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E302B-339D-450B-8A57-BB7ED0E75F38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99F94-7434-4DB5-B318-1E12FC7F8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14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9BDF9A9-DE0B-4F03-8D2C-543C15621CE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8652433-C9B6-477F-ABE7-6F7B854CC4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4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Spanish Higher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Listening Study Pack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4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Planes </a:t>
            </a:r>
            <a:r>
              <a:rPr lang="en-GB" sz="2400" b="1" u="sng" dirty="0" err="1">
                <a:solidFill>
                  <a:prstClr val="black"/>
                </a:solidFill>
              </a:rPr>
              <a:t>para</a:t>
            </a:r>
            <a:r>
              <a:rPr lang="en-GB" sz="2400" b="1" u="sng" dirty="0">
                <a:solidFill>
                  <a:prstClr val="black"/>
                </a:solidFill>
              </a:rPr>
              <a:t> el </a:t>
            </a:r>
            <a:r>
              <a:rPr lang="en-GB" sz="2400" b="1" u="sng" dirty="0" err="1">
                <a:solidFill>
                  <a:prstClr val="black"/>
                </a:solidFill>
              </a:rPr>
              <a:t>futuro</a:t>
            </a:r>
            <a:endParaRPr lang="en-GB" sz="2400" b="1" u="sng" dirty="0">
              <a:solidFill>
                <a:prstClr val="black"/>
              </a:solidFill>
            </a:endParaRP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Toni and Ana talking about their plans for the future and answer the following questions.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r>
              <a:rPr lang="en-GB" sz="2400" b="1" u="sng" dirty="0">
                <a:solidFill>
                  <a:prstClr val="black"/>
                </a:solidFill>
              </a:rPr>
              <a:t>TONI (17)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Why does Toni want to leave school?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career does he want to follow?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will he do in his gap year?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are his dreams for the future?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r>
              <a:rPr lang="en-GB" sz="2400" b="1" u="sng" dirty="0">
                <a:solidFill>
                  <a:prstClr val="black"/>
                </a:solidFill>
              </a:rPr>
              <a:t>ANA (16)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will Ana do next year?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And after that?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Where does she want to work?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are her dreams for the future?</a:t>
            </a: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6" name="Picture 5" descr="MH900444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44824"/>
            <a:ext cx="2232248" cy="2232248"/>
          </a:xfrm>
          <a:prstGeom prst="rect">
            <a:avLst/>
          </a:prstGeom>
        </p:spPr>
      </p:pic>
      <p:pic>
        <p:nvPicPr>
          <p:cNvPr id="7" name="Picture 6" descr="MH9004441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329460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En </a:t>
            </a:r>
            <a:r>
              <a:rPr lang="en-GB" sz="2400" b="1" u="sng" dirty="0" err="1">
                <a:solidFill>
                  <a:prstClr val="black"/>
                </a:solidFill>
              </a:rPr>
              <a:t>Sevilla</a:t>
            </a:r>
            <a:endParaRPr lang="en-GB" sz="2400" b="1" u="sng" dirty="0">
              <a:solidFill>
                <a:prstClr val="black"/>
              </a:solidFill>
            </a:endParaRP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Lola being interviewed about her visit to Seville and decide if the following statements are TRUE or FALSE:</a:t>
            </a: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Lola was impressed by the buildings in Seville.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She saw some of the city on foot.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On Wednesday she took a tour bus.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There was no guide on the tour bus.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The weather was too hot.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She ate snacks generally.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She is a vegetarian.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Her father ate pork.</a:t>
            </a: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She found the people in Seville very nice.</a:t>
            </a: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imagesCAM85SB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2479826"/>
            <a:ext cx="3635896" cy="21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¡</a:t>
            </a:r>
            <a:r>
              <a:rPr lang="en-GB" sz="2400" b="1" u="sng" dirty="0" err="1">
                <a:solidFill>
                  <a:prstClr val="black"/>
                </a:solidFill>
              </a:rPr>
              <a:t>Vamos</a:t>
            </a:r>
            <a:r>
              <a:rPr lang="en-GB" sz="2400" b="1" u="sng" dirty="0">
                <a:solidFill>
                  <a:prstClr val="black"/>
                </a:solidFill>
              </a:rPr>
              <a:t> a </a:t>
            </a:r>
            <a:r>
              <a:rPr lang="en-GB" sz="2400" b="1" u="sng" dirty="0" err="1">
                <a:solidFill>
                  <a:prstClr val="black"/>
                </a:solidFill>
              </a:rPr>
              <a:t>Sevilla</a:t>
            </a:r>
            <a:r>
              <a:rPr lang="en-GB" sz="2400" b="1" u="sng" dirty="0">
                <a:solidFill>
                  <a:prstClr val="black"/>
                </a:solidFill>
              </a:rPr>
              <a:t>!</a:t>
            </a: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Pablo, Carlos and Isabel talking about visits to Seville and note whether their general opinion is POSITIVE or NEGATIVE. Then listen again and note their reasons.</a:t>
            </a: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PABLO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 startAt="2"/>
            </a:pPr>
            <a:r>
              <a:rPr lang="en-GB" sz="2400" dirty="0">
                <a:solidFill>
                  <a:prstClr val="black"/>
                </a:solidFill>
              </a:rPr>
              <a:t>CARLOS</a:t>
            </a:r>
          </a:p>
          <a:p>
            <a:pPr marL="342900" indent="-342900" defTabSz="457200">
              <a:buFontTx/>
              <a:buAutoNum type="arabicPeriod" startAt="2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 startAt="2"/>
            </a:pPr>
            <a:r>
              <a:rPr lang="en-GB" sz="2400" dirty="0">
                <a:solidFill>
                  <a:prstClr val="black"/>
                </a:solidFill>
              </a:rPr>
              <a:t>ISABEL</a:t>
            </a:r>
          </a:p>
          <a:p>
            <a:pPr marL="342900" indent="-342900" defTabSz="457200">
              <a:buFontTx/>
              <a:buAutoNum type="arabicPeriod" startAt="2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 startAt="2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Sevil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370303"/>
            <a:ext cx="4067944" cy="30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s-ES" sz="2400" b="1" u="sng" dirty="0">
                <a:solidFill>
                  <a:prstClr val="black"/>
                </a:solidFill>
              </a:rPr>
              <a:t>La tecnología</a:t>
            </a: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4 people talking about how they use technology and make notes in English.</a:t>
            </a:r>
          </a:p>
          <a:p>
            <a:pPr defTabSz="457200"/>
            <a:endParaRPr lang="en-GB" sz="2400" b="1" dirty="0">
              <a:solidFill>
                <a:prstClr val="black"/>
              </a:solidFill>
            </a:endParaRPr>
          </a:p>
          <a:p>
            <a:pPr defTabSz="457200"/>
            <a:r>
              <a:rPr lang="en-GB" sz="2400" dirty="0">
                <a:solidFill>
                  <a:prstClr val="black"/>
                </a:solidFill>
              </a:rPr>
              <a:t>1.</a:t>
            </a:r>
          </a:p>
          <a:p>
            <a:pPr defTabSz="457200"/>
            <a:r>
              <a:rPr lang="en-GB" sz="2400" dirty="0">
                <a:solidFill>
                  <a:prstClr val="black"/>
                </a:solidFill>
              </a:rPr>
              <a:t>2.</a:t>
            </a:r>
          </a:p>
          <a:p>
            <a:pPr defTabSz="457200"/>
            <a:r>
              <a:rPr lang="en-GB" sz="2400" dirty="0">
                <a:solidFill>
                  <a:prstClr val="black"/>
                </a:solidFill>
              </a:rPr>
              <a:t>3.</a:t>
            </a:r>
          </a:p>
          <a:p>
            <a:pPr defTabSz="457200"/>
            <a:r>
              <a:rPr lang="en-GB" sz="2400" dirty="0">
                <a:solidFill>
                  <a:prstClr val="black"/>
                </a:solidFill>
              </a:rPr>
              <a:t>4.</a:t>
            </a:r>
          </a:p>
          <a:p>
            <a:pPr defTabSz="457200"/>
            <a:endParaRPr lang="en-GB" sz="2400" b="1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Facebook%20Image-15361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636912"/>
            <a:ext cx="585787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s-ES" sz="2400" b="1" u="sng" dirty="0">
                <a:solidFill>
                  <a:prstClr val="black"/>
                </a:solidFill>
              </a:rPr>
              <a:t>Internet</a:t>
            </a: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4 people talking about different types of technology and note:</a:t>
            </a:r>
          </a:p>
          <a:p>
            <a:pPr defTabSz="457200"/>
            <a:endParaRPr lang="en-GB" sz="2400" b="1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400" dirty="0">
                <a:solidFill>
                  <a:prstClr val="black"/>
                </a:solidFill>
              </a:rPr>
              <a:t>What they are comparing</a:t>
            </a:r>
          </a:p>
          <a:p>
            <a:pPr marL="457200" indent="-457200" defTabSz="457200">
              <a:buFontTx/>
              <a:buAutoNum type="alphaUcPeriod"/>
            </a:pPr>
            <a:r>
              <a:rPr lang="en-GB" sz="2400" dirty="0">
                <a:solidFill>
                  <a:prstClr val="black"/>
                </a:solidFill>
              </a:rPr>
              <a:t>Their opinions</a:t>
            </a:r>
          </a:p>
          <a:p>
            <a:pPr defTabSz="457200"/>
            <a:endParaRPr lang="en-GB" sz="2400" b="1" dirty="0">
              <a:solidFill>
                <a:prstClr val="black"/>
              </a:solidFill>
            </a:endParaRPr>
          </a:p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iPad4-HandsOn2-01-580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212976"/>
            <a:ext cx="5760640" cy="324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Los </a:t>
            </a:r>
            <a:r>
              <a:rPr lang="en-GB" sz="2400" b="1" u="sng" dirty="0" err="1">
                <a:solidFill>
                  <a:prstClr val="black"/>
                </a:solidFill>
              </a:rPr>
              <a:t>jóvenes</a:t>
            </a:r>
            <a:r>
              <a:rPr lang="en-GB" sz="2400" b="1" u="sng" dirty="0">
                <a:solidFill>
                  <a:prstClr val="black"/>
                </a:solidFill>
              </a:rPr>
              <a:t> </a:t>
            </a:r>
            <a:r>
              <a:rPr lang="en-GB" sz="2400" b="1" u="sng" dirty="0" err="1">
                <a:solidFill>
                  <a:prstClr val="black"/>
                </a:solidFill>
              </a:rPr>
              <a:t>españoles</a:t>
            </a:r>
            <a:r>
              <a:rPr lang="en-GB" sz="2400" b="1" u="sng" dirty="0">
                <a:solidFill>
                  <a:prstClr val="black"/>
                </a:solidFill>
              </a:rPr>
              <a:t> y el </a:t>
            </a:r>
            <a:r>
              <a:rPr lang="en-GB" sz="2400" b="1" u="sng" dirty="0" err="1">
                <a:solidFill>
                  <a:prstClr val="black"/>
                </a:solidFill>
              </a:rPr>
              <a:t>tiempo</a:t>
            </a:r>
            <a:r>
              <a:rPr lang="en-GB" sz="2400" b="1" u="sng" dirty="0">
                <a:solidFill>
                  <a:prstClr val="black"/>
                </a:solidFill>
              </a:rPr>
              <a:t> </a:t>
            </a:r>
            <a:r>
              <a:rPr lang="en-GB" sz="2400" b="1" u="sng" dirty="0" err="1">
                <a:solidFill>
                  <a:prstClr val="black"/>
                </a:solidFill>
              </a:rPr>
              <a:t>libre</a:t>
            </a:r>
            <a:endParaRPr lang="en-GB" sz="2400" b="1" u="sng" dirty="0">
              <a:solidFill>
                <a:prstClr val="black"/>
              </a:solidFill>
            </a:endParaRP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this radio report on young Spanish people and their free time and answer the questions.</a:t>
            </a:r>
          </a:p>
          <a:p>
            <a:pPr marL="457200" indent="-457200" defTabSz="457200"/>
            <a:endParaRPr lang="en-GB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How many young people took part in this survey?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age group were these people?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Mention 3 other popular pastimes of young people.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do 5 out of 10 people admit to?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Where do young people get their music?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</a:rPr>
              <a:t>What do 82% of people do?</a:t>
            </a:r>
          </a:p>
          <a:p>
            <a:pPr marL="457200" indent="-457200" defTabSz="457200">
              <a:buFontTx/>
              <a:buAutoNum type="arabicPeriod"/>
            </a:pPr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4" name="Picture 3" descr="MH9102170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3645024"/>
            <a:ext cx="309562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1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</a:endParaRPr>
          </a:p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¿</a:t>
            </a:r>
            <a:r>
              <a:rPr lang="en-GB" sz="2400" b="1" u="sng" dirty="0" err="1">
                <a:solidFill>
                  <a:prstClr val="black"/>
                </a:solidFill>
              </a:rPr>
              <a:t>Qué</a:t>
            </a:r>
            <a:r>
              <a:rPr lang="en-GB" sz="2400" b="1" u="sng" dirty="0">
                <a:solidFill>
                  <a:prstClr val="black"/>
                </a:solidFill>
              </a:rPr>
              <a:t> </a:t>
            </a:r>
            <a:r>
              <a:rPr lang="en-GB" sz="2400" b="1" u="sng" dirty="0" err="1">
                <a:solidFill>
                  <a:prstClr val="black"/>
                </a:solidFill>
              </a:rPr>
              <a:t>haces</a:t>
            </a:r>
            <a:r>
              <a:rPr lang="en-GB" sz="2400" b="1" u="sng" dirty="0">
                <a:solidFill>
                  <a:prstClr val="black"/>
                </a:solidFill>
              </a:rPr>
              <a:t> en </a:t>
            </a:r>
            <a:r>
              <a:rPr lang="en-GB" sz="2400" b="1" u="sng" dirty="0" err="1">
                <a:solidFill>
                  <a:prstClr val="black"/>
                </a:solidFill>
              </a:rPr>
              <a:t>tu</a:t>
            </a:r>
            <a:r>
              <a:rPr lang="en-GB" sz="2400" b="1" u="sng" dirty="0">
                <a:solidFill>
                  <a:prstClr val="black"/>
                </a:solidFill>
              </a:rPr>
              <a:t> </a:t>
            </a:r>
            <a:r>
              <a:rPr lang="en-GB" sz="2400" b="1" u="sng" dirty="0" err="1">
                <a:solidFill>
                  <a:prstClr val="black"/>
                </a:solidFill>
              </a:rPr>
              <a:t>tiempo</a:t>
            </a:r>
            <a:r>
              <a:rPr lang="en-GB" sz="2400" b="1" u="sng" dirty="0">
                <a:solidFill>
                  <a:prstClr val="black"/>
                </a:solidFill>
              </a:rPr>
              <a:t> </a:t>
            </a:r>
            <a:r>
              <a:rPr lang="en-GB" sz="2400" b="1" u="sng" dirty="0" err="1">
                <a:solidFill>
                  <a:prstClr val="black"/>
                </a:solidFill>
              </a:rPr>
              <a:t>libre</a:t>
            </a:r>
            <a:r>
              <a:rPr lang="en-GB" sz="2400" b="1" u="sng" dirty="0">
                <a:solidFill>
                  <a:prstClr val="black"/>
                </a:solidFill>
              </a:rPr>
              <a:t>?</a:t>
            </a: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</a:t>
            </a:r>
            <a:r>
              <a:rPr lang="en-GB" sz="2400" b="1" dirty="0" err="1">
                <a:solidFill>
                  <a:prstClr val="black"/>
                </a:solidFill>
              </a:rPr>
              <a:t>Julián</a:t>
            </a:r>
            <a:r>
              <a:rPr lang="en-GB" sz="2400" b="1" dirty="0">
                <a:solidFill>
                  <a:prstClr val="black"/>
                </a:solidFill>
              </a:rPr>
              <a:t> talking about what he does in his free time and answer the questions in English.</a:t>
            </a:r>
          </a:p>
          <a:p>
            <a:pPr marL="342900" indent="-342900" defTabSz="457200"/>
            <a:endParaRPr lang="en-GB" sz="2400" dirty="0">
              <a:solidFill>
                <a:prstClr val="black"/>
              </a:solidFill>
            </a:endParaRP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1.	What sport does </a:t>
            </a:r>
            <a:r>
              <a:rPr lang="en-GB" sz="2400" dirty="0" err="1">
                <a:solidFill>
                  <a:prstClr val="black"/>
                </a:solidFill>
              </a:rPr>
              <a:t>Julián</a:t>
            </a:r>
            <a:r>
              <a:rPr lang="en-GB" sz="2400" dirty="0">
                <a:solidFill>
                  <a:prstClr val="black"/>
                </a:solidFill>
              </a:rPr>
              <a:t> prefer?</a:t>
            </a: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2.	What other sports does he enjoy?</a:t>
            </a: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3.	What things does he not enjoy doing?</a:t>
            </a: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4.	What else does he like to do in his free time?</a:t>
            </a: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5.	What does he say about his computer?</a:t>
            </a:r>
          </a:p>
          <a:p>
            <a:pPr marL="342900" indent="-342900" defTabSz="457200"/>
            <a:r>
              <a:rPr lang="en-GB" sz="2400" dirty="0">
                <a:solidFill>
                  <a:prstClr val="black"/>
                </a:solidFill>
              </a:rPr>
              <a:t>6.	What does he have to say about computers?</a:t>
            </a: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>
              <a:buFontTx/>
              <a:buAutoNum type="arabi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MH9004485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293096"/>
            <a:ext cx="3095625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7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000" b="1" u="sng" dirty="0">
                <a:solidFill>
                  <a:prstClr val="black"/>
                </a:solidFill>
              </a:rPr>
              <a:t>¿</a:t>
            </a:r>
            <a:r>
              <a:rPr lang="en-GB" sz="2000" b="1" u="sng" dirty="0" err="1">
                <a:solidFill>
                  <a:prstClr val="black"/>
                </a:solidFill>
              </a:rPr>
              <a:t>Qué</a:t>
            </a:r>
            <a:r>
              <a:rPr lang="en-GB" sz="2000" b="1" u="sng" dirty="0">
                <a:solidFill>
                  <a:prstClr val="black"/>
                </a:solidFill>
              </a:rPr>
              <a:t> </a:t>
            </a:r>
            <a:r>
              <a:rPr lang="en-GB" sz="2000" b="1" u="sng" dirty="0" err="1">
                <a:solidFill>
                  <a:prstClr val="black"/>
                </a:solidFill>
              </a:rPr>
              <a:t>puedo</a:t>
            </a:r>
            <a:r>
              <a:rPr lang="en-GB" sz="2000" b="1" u="sng" dirty="0">
                <a:solidFill>
                  <a:prstClr val="black"/>
                </a:solidFill>
              </a:rPr>
              <a:t> </a:t>
            </a:r>
            <a:r>
              <a:rPr lang="en-GB" sz="2000" b="1" u="sng" dirty="0" err="1">
                <a:solidFill>
                  <a:prstClr val="black"/>
                </a:solidFill>
              </a:rPr>
              <a:t>hacer</a:t>
            </a:r>
            <a:r>
              <a:rPr lang="en-GB" sz="2000" b="1" u="sng" dirty="0">
                <a:solidFill>
                  <a:prstClr val="black"/>
                </a:solidFill>
              </a:rPr>
              <a:t>?</a:t>
            </a:r>
          </a:p>
          <a:p>
            <a:pPr defTabSz="457200"/>
            <a:endParaRPr lang="en-GB" sz="2000" dirty="0">
              <a:solidFill>
                <a:prstClr val="black"/>
              </a:solidFill>
            </a:endParaRPr>
          </a:p>
          <a:p>
            <a:pPr defTabSz="457200"/>
            <a:r>
              <a:rPr lang="en-GB" sz="2000" b="1" dirty="0">
                <a:solidFill>
                  <a:prstClr val="black"/>
                </a:solidFill>
              </a:rPr>
              <a:t>Listen to these 6 people and match up the correct letters.</a:t>
            </a:r>
          </a:p>
          <a:p>
            <a:pPr defTabSz="457200"/>
            <a:endParaRPr lang="en-GB" sz="2000" b="1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me </a:t>
            </a:r>
            <a:r>
              <a:rPr lang="en-GB" sz="2000" dirty="0" err="1">
                <a:solidFill>
                  <a:prstClr val="black"/>
                </a:solidFill>
              </a:rPr>
              <a:t>hago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voluntaria</a:t>
            </a:r>
            <a:r>
              <a:rPr lang="en-GB" sz="2000" dirty="0">
                <a:solidFill>
                  <a:prstClr val="black"/>
                </a:solidFill>
              </a:rPr>
              <a:t>… (</a:t>
            </a:r>
            <a:r>
              <a:rPr lang="en-GB" sz="2000" dirty="0" err="1">
                <a:solidFill>
                  <a:prstClr val="black"/>
                </a:solidFill>
              </a:rPr>
              <a:t>Silvana</a:t>
            </a:r>
            <a:r>
              <a:rPr lang="en-GB" sz="2000" dirty="0">
                <a:solidFill>
                  <a:prstClr val="black"/>
                </a:solidFill>
              </a:rPr>
              <a:t>)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me </a:t>
            </a:r>
            <a:r>
              <a:rPr lang="en-GB" sz="2000" dirty="0" err="1">
                <a:solidFill>
                  <a:prstClr val="black"/>
                </a:solidFill>
              </a:rPr>
              <a:t>hago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miembro</a:t>
            </a:r>
            <a:r>
              <a:rPr lang="en-GB" sz="2000" dirty="0">
                <a:solidFill>
                  <a:prstClr val="black"/>
                </a:solidFill>
              </a:rPr>
              <a:t> de Oxfam… (</a:t>
            </a:r>
            <a:r>
              <a:rPr lang="en-GB" sz="2000" dirty="0" err="1">
                <a:solidFill>
                  <a:prstClr val="black"/>
                </a:solidFill>
              </a:rPr>
              <a:t>Mustafá</a:t>
            </a:r>
            <a:r>
              <a:rPr lang="en-GB" sz="2000" dirty="0">
                <a:solidFill>
                  <a:prstClr val="black"/>
                </a:solidFill>
              </a:rPr>
              <a:t>)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</a:t>
            </a:r>
            <a:r>
              <a:rPr lang="en-GB" sz="2000" dirty="0" err="1">
                <a:solidFill>
                  <a:prstClr val="black"/>
                </a:solidFill>
              </a:rPr>
              <a:t>apadrino</a:t>
            </a:r>
            <a:r>
              <a:rPr lang="en-GB" sz="2000" dirty="0">
                <a:solidFill>
                  <a:prstClr val="black"/>
                </a:solidFill>
              </a:rPr>
              <a:t> a un </a:t>
            </a:r>
            <a:r>
              <a:rPr lang="en-GB" sz="2000" dirty="0" err="1">
                <a:solidFill>
                  <a:prstClr val="black"/>
                </a:solidFill>
              </a:rPr>
              <a:t>niño</a:t>
            </a:r>
            <a:r>
              <a:rPr lang="en-GB" sz="2000" dirty="0">
                <a:solidFill>
                  <a:prstClr val="black"/>
                </a:solidFill>
              </a:rPr>
              <a:t> del </a:t>
            </a:r>
            <a:r>
              <a:rPr lang="en-GB" sz="2000" dirty="0" err="1">
                <a:solidFill>
                  <a:prstClr val="black"/>
                </a:solidFill>
              </a:rPr>
              <a:t>Tercer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Mundo</a:t>
            </a:r>
            <a:r>
              <a:rPr lang="en-GB" sz="2000" dirty="0">
                <a:solidFill>
                  <a:prstClr val="black"/>
                </a:solidFill>
              </a:rPr>
              <a:t>… (Gabriel)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</a:t>
            </a:r>
            <a:r>
              <a:rPr lang="en-GB" sz="2000" dirty="0" err="1">
                <a:solidFill>
                  <a:prstClr val="black"/>
                </a:solidFill>
              </a:rPr>
              <a:t>reciclamos</a:t>
            </a:r>
            <a:r>
              <a:rPr lang="en-GB" sz="2000" dirty="0">
                <a:solidFill>
                  <a:prstClr val="black"/>
                </a:solidFill>
              </a:rPr>
              <a:t> y </a:t>
            </a:r>
            <a:r>
              <a:rPr lang="en-GB" sz="2000" dirty="0" err="1">
                <a:solidFill>
                  <a:prstClr val="black"/>
                </a:solidFill>
              </a:rPr>
              <a:t>reutilizamos</a:t>
            </a:r>
            <a:r>
              <a:rPr lang="en-GB" sz="2000" dirty="0">
                <a:solidFill>
                  <a:prstClr val="black"/>
                </a:solidFill>
              </a:rPr>
              <a:t>… (Sabrina)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</a:t>
            </a:r>
            <a:r>
              <a:rPr lang="en-GB" sz="2000" dirty="0" err="1">
                <a:solidFill>
                  <a:prstClr val="black"/>
                </a:solidFill>
              </a:rPr>
              <a:t>pago</a:t>
            </a:r>
            <a:r>
              <a:rPr lang="en-GB" sz="2000" dirty="0">
                <a:solidFill>
                  <a:prstClr val="black"/>
                </a:solidFill>
              </a:rPr>
              <a:t> un </a:t>
            </a:r>
            <a:r>
              <a:rPr lang="en-GB" sz="2000" dirty="0" err="1">
                <a:solidFill>
                  <a:prstClr val="black"/>
                </a:solidFill>
              </a:rPr>
              <a:t>poco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más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por</a:t>
            </a:r>
            <a:r>
              <a:rPr lang="en-GB" sz="2000" dirty="0">
                <a:solidFill>
                  <a:prstClr val="black"/>
                </a:solidFill>
              </a:rPr>
              <a:t> los </a:t>
            </a:r>
            <a:r>
              <a:rPr lang="en-GB" sz="2000" dirty="0" err="1">
                <a:solidFill>
                  <a:prstClr val="black"/>
                </a:solidFill>
              </a:rPr>
              <a:t>productos</a:t>
            </a:r>
            <a:r>
              <a:rPr lang="en-GB" sz="2000" dirty="0">
                <a:solidFill>
                  <a:prstClr val="black"/>
                </a:solidFill>
              </a:rPr>
              <a:t> de </a:t>
            </a:r>
            <a:r>
              <a:rPr lang="en-GB" sz="2000" dirty="0" err="1">
                <a:solidFill>
                  <a:prstClr val="black"/>
                </a:solidFill>
              </a:rPr>
              <a:t>comercio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justo</a:t>
            </a:r>
            <a:r>
              <a:rPr lang="en-GB" sz="2000" dirty="0">
                <a:solidFill>
                  <a:prstClr val="black"/>
                </a:solidFill>
              </a:rPr>
              <a:t>… (</a:t>
            </a:r>
            <a:r>
              <a:rPr lang="en-GB" sz="2000" dirty="0" err="1">
                <a:solidFill>
                  <a:prstClr val="black"/>
                </a:solidFill>
              </a:rPr>
              <a:t>Juam</a:t>
            </a:r>
            <a:r>
              <a:rPr lang="en-GB" sz="2000" dirty="0">
                <a:solidFill>
                  <a:prstClr val="black"/>
                </a:solidFill>
              </a:rPr>
              <a:t> Pablo)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Si </a:t>
            </a:r>
            <a:r>
              <a:rPr lang="en-GB" sz="2000" dirty="0" err="1">
                <a:solidFill>
                  <a:prstClr val="black"/>
                </a:solidFill>
              </a:rPr>
              <a:t>educamos</a:t>
            </a:r>
            <a:r>
              <a:rPr lang="en-GB" sz="2000" dirty="0">
                <a:solidFill>
                  <a:prstClr val="black"/>
                </a:solidFill>
              </a:rPr>
              <a:t> a la </a:t>
            </a:r>
            <a:r>
              <a:rPr lang="en-GB" sz="2000" dirty="0" err="1">
                <a:solidFill>
                  <a:prstClr val="black"/>
                </a:solidFill>
              </a:rPr>
              <a:t>gente</a:t>
            </a:r>
            <a:r>
              <a:rPr lang="en-GB" sz="2000" dirty="0">
                <a:solidFill>
                  <a:prstClr val="black"/>
                </a:solidFill>
              </a:rPr>
              <a:t>… (Isabel)</a:t>
            </a: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/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 err="1">
                <a:solidFill>
                  <a:prstClr val="black"/>
                </a:solidFill>
              </a:rPr>
              <a:t>Mejoraré</a:t>
            </a:r>
            <a:r>
              <a:rPr lang="en-GB" sz="2000" dirty="0">
                <a:solidFill>
                  <a:prstClr val="black"/>
                </a:solidFill>
              </a:rPr>
              <a:t> la </a:t>
            </a:r>
            <a:r>
              <a:rPr lang="en-GB" sz="2000" dirty="0" err="1">
                <a:solidFill>
                  <a:prstClr val="black"/>
                </a:solidFill>
              </a:rPr>
              <a:t>sociedad</a:t>
            </a:r>
            <a:r>
              <a:rPr lang="en-GB" sz="2000" dirty="0">
                <a:solidFill>
                  <a:prstClr val="black"/>
                </a:solidFill>
              </a:rPr>
              <a:t>, </a:t>
            </a:r>
            <a:r>
              <a:rPr lang="en-GB" sz="2000" dirty="0" err="1">
                <a:solidFill>
                  <a:prstClr val="black"/>
                </a:solidFill>
              </a:rPr>
              <a:t>ayudaré</a:t>
            </a:r>
            <a:r>
              <a:rPr lang="en-GB" sz="2000" dirty="0">
                <a:solidFill>
                  <a:prstClr val="black"/>
                </a:solidFill>
              </a:rPr>
              <a:t> a los </a:t>
            </a:r>
            <a:r>
              <a:rPr lang="en-GB" sz="2000" dirty="0" err="1">
                <a:solidFill>
                  <a:prstClr val="black"/>
                </a:solidFill>
              </a:rPr>
              <a:t>demás</a:t>
            </a:r>
            <a:r>
              <a:rPr lang="en-GB" sz="2000" dirty="0">
                <a:solidFill>
                  <a:prstClr val="black"/>
                </a:solidFill>
              </a:rPr>
              <a:t> y </a:t>
            </a:r>
            <a:r>
              <a:rPr lang="en-GB" sz="2000" dirty="0" err="1">
                <a:solidFill>
                  <a:prstClr val="black"/>
                </a:solidFill>
              </a:rPr>
              <a:t>haré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algo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útil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 err="1">
                <a:solidFill>
                  <a:prstClr val="black"/>
                </a:solidFill>
              </a:rPr>
              <a:t>Transformaremos</a:t>
            </a:r>
            <a:r>
              <a:rPr lang="en-GB" sz="2000" dirty="0">
                <a:solidFill>
                  <a:prstClr val="black"/>
                </a:solidFill>
              </a:rPr>
              <a:t> el </a:t>
            </a:r>
            <a:r>
              <a:rPr lang="en-GB" sz="2000" dirty="0" err="1">
                <a:solidFill>
                  <a:prstClr val="black"/>
                </a:solidFill>
              </a:rPr>
              <a:t>mundo</a:t>
            </a:r>
            <a:r>
              <a:rPr lang="en-GB" sz="2000" dirty="0">
                <a:solidFill>
                  <a:prstClr val="black"/>
                </a:solidFill>
              </a:rPr>
              <a:t> y </a:t>
            </a:r>
            <a:r>
              <a:rPr lang="en-GB" sz="2000" dirty="0" err="1">
                <a:solidFill>
                  <a:prstClr val="black"/>
                </a:solidFill>
              </a:rPr>
              <a:t>acabaremos</a:t>
            </a:r>
            <a:r>
              <a:rPr lang="en-GB" sz="2000" dirty="0">
                <a:solidFill>
                  <a:prstClr val="black"/>
                </a:solidFill>
              </a:rPr>
              <a:t> con la </a:t>
            </a:r>
            <a:r>
              <a:rPr lang="en-GB" sz="2000" dirty="0" err="1">
                <a:solidFill>
                  <a:prstClr val="black"/>
                </a:solidFill>
              </a:rPr>
              <a:t>pobreza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 err="1">
                <a:solidFill>
                  <a:prstClr val="black"/>
                </a:solidFill>
              </a:rPr>
              <a:t>Tendrá</a:t>
            </a:r>
            <a:r>
              <a:rPr lang="en-GB" sz="2000" dirty="0">
                <a:solidFill>
                  <a:prstClr val="black"/>
                </a:solidFill>
              </a:rPr>
              <a:t> la </a:t>
            </a:r>
            <a:r>
              <a:rPr lang="en-GB" sz="2000" dirty="0" err="1">
                <a:solidFill>
                  <a:prstClr val="black"/>
                </a:solidFill>
              </a:rPr>
              <a:t>posibilidad</a:t>
            </a:r>
            <a:r>
              <a:rPr lang="en-GB" sz="2000" dirty="0">
                <a:solidFill>
                  <a:prstClr val="black"/>
                </a:solidFill>
              </a:rPr>
              <a:t> de </a:t>
            </a:r>
            <a:r>
              <a:rPr lang="en-GB" sz="2000" dirty="0" err="1">
                <a:solidFill>
                  <a:prstClr val="black"/>
                </a:solidFill>
              </a:rPr>
              <a:t>sobrevivir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 err="1">
                <a:solidFill>
                  <a:prstClr val="black"/>
                </a:solidFill>
              </a:rPr>
              <a:t>Cuidaremos</a:t>
            </a:r>
            <a:r>
              <a:rPr lang="en-GB" sz="2000" dirty="0">
                <a:solidFill>
                  <a:prstClr val="black"/>
                </a:solidFill>
              </a:rPr>
              <a:t> el </a:t>
            </a:r>
            <a:r>
              <a:rPr lang="en-GB" sz="2000" dirty="0" err="1">
                <a:solidFill>
                  <a:prstClr val="black"/>
                </a:solidFill>
              </a:rPr>
              <a:t>medio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ambiente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 err="1">
                <a:solidFill>
                  <a:prstClr val="black"/>
                </a:solidFill>
              </a:rPr>
              <a:t>Más</a:t>
            </a:r>
            <a:r>
              <a:rPr lang="en-GB" sz="2000" dirty="0">
                <a:solidFill>
                  <a:prstClr val="black"/>
                </a:solidFill>
              </a:rPr>
              <a:t> personas </a:t>
            </a:r>
            <a:r>
              <a:rPr lang="en-GB" sz="2000" dirty="0" err="1">
                <a:solidFill>
                  <a:prstClr val="black"/>
                </a:solidFill>
              </a:rPr>
              <a:t>tendrán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una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vida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digna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000" dirty="0">
                <a:solidFill>
                  <a:prstClr val="black"/>
                </a:solidFill>
              </a:rPr>
              <a:t>Los </a:t>
            </a:r>
            <a:r>
              <a:rPr lang="en-GB" sz="2000" dirty="0" err="1">
                <a:solidFill>
                  <a:prstClr val="black"/>
                </a:solidFill>
              </a:rPr>
              <a:t>trabajadores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tendrán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mejores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salarios</a:t>
            </a: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Estandares-de-Comercio-Jus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3137334"/>
            <a:ext cx="2845309" cy="159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000" b="1" u="sng" dirty="0" err="1">
                <a:solidFill>
                  <a:prstClr val="black"/>
                </a:solidFill>
              </a:rPr>
              <a:t>Voluntarios</a:t>
            </a:r>
            <a:endParaRPr lang="en-GB" sz="2000" b="1" u="sng" dirty="0">
              <a:solidFill>
                <a:prstClr val="black"/>
              </a:solidFill>
            </a:endParaRPr>
          </a:p>
          <a:p>
            <a:pPr defTabSz="457200"/>
            <a:endParaRPr lang="en-GB" sz="2000" dirty="0">
              <a:solidFill>
                <a:prstClr val="black"/>
              </a:solidFill>
            </a:endParaRPr>
          </a:p>
          <a:p>
            <a:pPr defTabSz="457200"/>
            <a:r>
              <a:rPr lang="en-GB" sz="2000" b="1" dirty="0">
                <a:solidFill>
                  <a:prstClr val="black"/>
                </a:solidFill>
              </a:rPr>
              <a:t>Listen to Isabel and answer the following questions.</a:t>
            </a:r>
          </a:p>
          <a:p>
            <a:pPr defTabSz="457200"/>
            <a:endParaRPr lang="en-GB" sz="2000" b="1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How long has she been a volunteer?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sort of work does she do? Give 2 details.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are the people like that she works with? Give 3 details.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Why did she sign up?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Who in particular would she recommend volunteering to?</a:t>
            </a:r>
          </a:p>
          <a:p>
            <a:pPr marL="457200" indent="-457200" defTabSz="457200">
              <a:buFontTx/>
              <a:buAutoNum type="alphaUcPeriod"/>
            </a:pP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MH9004422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825552"/>
            <a:ext cx="403244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000" b="1" u="sng" dirty="0">
                <a:solidFill>
                  <a:prstClr val="black"/>
                </a:solidFill>
              </a:rPr>
              <a:t>Sin </a:t>
            </a:r>
            <a:r>
              <a:rPr lang="en-GB" sz="2000" b="1" u="sng" dirty="0" err="1">
                <a:solidFill>
                  <a:prstClr val="black"/>
                </a:solidFill>
              </a:rPr>
              <a:t>techo</a:t>
            </a:r>
            <a:r>
              <a:rPr lang="en-GB" sz="2000" b="1" u="sng" dirty="0">
                <a:solidFill>
                  <a:prstClr val="black"/>
                </a:solidFill>
              </a:rPr>
              <a:t>, sin </a:t>
            </a:r>
            <a:r>
              <a:rPr lang="en-GB" sz="2000" b="1" u="sng" dirty="0" err="1">
                <a:solidFill>
                  <a:prstClr val="black"/>
                </a:solidFill>
              </a:rPr>
              <a:t>derecho</a:t>
            </a:r>
            <a:endParaRPr lang="en-GB" sz="2000" b="1" u="sng" dirty="0">
              <a:solidFill>
                <a:prstClr val="black"/>
              </a:solidFill>
            </a:endParaRPr>
          </a:p>
          <a:p>
            <a:pPr defTabSz="457200"/>
            <a:endParaRPr lang="en-GB" sz="2000" dirty="0">
              <a:solidFill>
                <a:prstClr val="black"/>
              </a:solidFill>
            </a:endParaRPr>
          </a:p>
          <a:p>
            <a:pPr defTabSz="457200"/>
            <a:r>
              <a:rPr lang="en-GB" sz="2000" b="1" dirty="0">
                <a:solidFill>
                  <a:prstClr val="black"/>
                </a:solidFill>
              </a:rPr>
              <a:t>Listen to an interview with </a:t>
            </a:r>
            <a:r>
              <a:rPr lang="en-GB" sz="2000" b="1" dirty="0" err="1">
                <a:solidFill>
                  <a:prstClr val="black"/>
                </a:solidFill>
              </a:rPr>
              <a:t>Arantxa</a:t>
            </a:r>
            <a:r>
              <a:rPr lang="en-GB" sz="2000" b="1" dirty="0">
                <a:solidFill>
                  <a:prstClr val="black"/>
                </a:solidFill>
              </a:rPr>
              <a:t> who used to be homeless and answer the questions.</a:t>
            </a:r>
          </a:p>
          <a:p>
            <a:pPr defTabSz="457200"/>
            <a:endParaRPr lang="en-GB" sz="2000" b="1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age is </a:t>
            </a:r>
            <a:r>
              <a:rPr lang="en-GB" sz="2000" dirty="0" err="1">
                <a:solidFill>
                  <a:prstClr val="black"/>
                </a:solidFill>
              </a:rPr>
              <a:t>Arantxa</a:t>
            </a:r>
            <a:r>
              <a:rPr lang="en-GB" sz="2000" dirty="0">
                <a:solidFill>
                  <a:prstClr val="black"/>
                </a:solidFill>
              </a:rPr>
              <a:t>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How long ago was she homeless?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How did she end up on the street? Give 2 details.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4 problems did she see amongst the homeless?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Who helped her get off the street?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does she do now?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Does she have plans for the future? Mention 2 details.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is she concerned about?</a:t>
            </a:r>
          </a:p>
          <a:p>
            <a:pPr marL="457200" indent="-457200" defTabSz="457200">
              <a:buFontTx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What will she be happy to be doing?</a:t>
            </a:r>
          </a:p>
          <a:p>
            <a:pPr marL="457200" indent="-457200" defTabSz="457200">
              <a:buFontTx/>
              <a:buAutoNum type="alphaUcPeriod"/>
            </a:pPr>
            <a:endParaRPr lang="en-GB" sz="2000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MH9004387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5" y="3573016"/>
            <a:ext cx="309562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6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400" b="1" u="sng" dirty="0">
                <a:solidFill>
                  <a:prstClr val="black"/>
                </a:solidFill>
              </a:rPr>
              <a:t>Los </a:t>
            </a:r>
            <a:r>
              <a:rPr lang="en-GB" sz="2400" b="1" u="sng" dirty="0" err="1">
                <a:solidFill>
                  <a:prstClr val="black"/>
                </a:solidFill>
              </a:rPr>
              <a:t>idiomas</a:t>
            </a:r>
            <a:endParaRPr lang="en-GB" sz="2400" b="1" u="sng" dirty="0">
              <a:solidFill>
                <a:prstClr val="black"/>
              </a:solidFill>
            </a:endParaRPr>
          </a:p>
          <a:p>
            <a:pPr defTabSz="457200"/>
            <a:endParaRPr lang="en-GB" sz="2400" dirty="0">
              <a:solidFill>
                <a:prstClr val="black"/>
              </a:solidFill>
            </a:endParaRPr>
          </a:p>
          <a:p>
            <a:pPr defTabSz="457200"/>
            <a:r>
              <a:rPr lang="en-GB" sz="2400" b="1" dirty="0">
                <a:solidFill>
                  <a:prstClr val="black"/>
                </a:solidFill>
              </a:rPr>
              <a:t>Listen to 4 people talking about their jobs and note the following:</a:t>
            </a:r>
          </a:p>
          <a:p>
            <a:pPr defTabSz="457200"/>
            <a:endParaRPr lang="en-GB" sz="2400" b="1" dirty="0">
              <a:solidFill>
                <a:prstClr val="black"/>
              </a:solidFill>
            </a:endParaRPr>
          </a:p>
          <a:p>
            <a:pPr marL="457200" indent="-457200" defTabSz="457200">
              <a:buFontTx/>
              <a:buAutoNum type="alphaUcPeriod"/>
            </a:pPr>
            <a:r>
              <a:rPr lang="en-GB" sz="2400" dirty="0">
                <a:solidFill>
                  <a:prstClr val="black"/>
                </a:solidFill>
              </a:rPr>
              <a:t>What job they have done</a:t>
            </a:r>
          </a:p>
          <a:p>
            <a:pPr marL="457200" indent="-457200" defTabSz="457200">
              <a:buFontTx/>
              <a:buAutoNum type="alphaUcPeriod"/>
            </a:pPr>
            <a:r>
              <a:rPr lang="en-GB" sz="2400" dirty="0">
                <a:solidFill>
                  <a:prstClr val="black"/>
                </a:solidFill>
              </a:rPr>
              <a:t>How they used their languages</a:t>
            </a:r>
          </a:p>
          <a:p>
            <a:pPr marL="457200" indent="-457200" defTabSz="457200">
              <a:buFontTx/>
              <a:buAutoNum type="alphaUcPeriod"/>
            </a:pPr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  <a:p>
            <a:pPr marL="342900" indent="-342900" defTabSz="457200"/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3" name="Picture 2" descr="C:\Users\Rachel\AppData\Local\Microsoft\Windows\Temporary Internet Files\Content.IE5\C346WPX0\MP9004371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852936"/>
            <a:ext cx="3130330" cy="3127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954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674</Words>
  <Application>Microsoft Office PowerPoint</Application>
  <PresentationFormat>On-screen Show (4:3)</PresentationFormat>
  <Paragraphs>182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Spanish Higher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Higher</dc:title>
  <dc:creator>Debs</dc:creator>
  <cp:lastModifiedBy>Debs</cp:lastModifiedBy>
  <cp:revision>2</cp:revision>
  <dcterms:created xsi:type="dcterms:W3CDTF">2015-01-12T21:49:49Z</dcterms:created>
  <dcterms:modified xsi:type="dcterms:W3CDTF">2015-01-12T21:52:28Z</dcterms:modified>
</cp:coreProperties>
</file>