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57" r:id="rId8"/>
    <p:sldId id="259" r:id="rId9"/>
    <p:sldId id="258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40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97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50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80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64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9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758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83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01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8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41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58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3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11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6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C2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B08F8-36DB-4A74-8C23-E7F750F3CB08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221B7C-CD27-48B3-B145-F8C6B3140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5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myworldofwork.co.uk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engageforeducation/610240111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apprenticeships.scot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tonybates.ca/2014/08/06/models-for-teaching-by-doing-labs-apprenticeship-et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young.scot/wor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EQO2LBXAE/PmF8ahieXCii2drGT8fl4A/view?utm_content=DAEQO2LBXAE&amp;utm_campaign=designshare&amp;utm_medium=link&amp;utm_source=homepage_design_menu" TargetMode="External"/><Relationship Id="rId2" Type="http://schemas.openxmlformats.org/officeDocument/2006/relationships/hyperlink" Target="https://www.canva.com/design/DAEQfYwADWM/Rkjwy2QALun4CX47oiTYwg/view?utm_content=DAEQfYwADWM&amp;utm_campaign=designshare&amp;utm_medium=link&amp;utm_source=publishsharelink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www.canva.com/design/DAESdBQ397c/n5GGmqP6ybmocOSJet0mjA/view?utm_content=DAESdBQ397c&amp;utm_campaign=designshare&amp;utm_medium=link&amp;utm_source=publishsharelin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w.scot/newyearfirstcareer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elizabethhogsten.com/purpose-potential-millennial-race-relevance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C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7060-AC08-43CC-A0CA-DA5901B12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351" y="1939159"/>
            <a:ext cx="6229349" cy="275108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latin typeface="Baskerville Old Face" panose="02020602080505020303" pitchFamily="18" charset="0"/>
                <a:cs typeface="Biome" panose="020B0502040204020203" pitchFamily="34" charset="0"/>
              </a:rPr>
              <a:t>Harris Academy</a:t>
            </a:r>
            <a:br>
              <a:rPr lang="en-GB" sz="8000" dirty="0">
                <a:latin typeface="Baskerville Old Face" panose="02020602080505020303" pitchFamily="18" charset="0"/>
                <a:cs typeface="Biome" panose="020B0502040204020203" pitchFamily="34" charset="0"/>
              </a:rPr>
            </a:br>
            <a:r>
              <a:rPr lang="en-GB" sz="8000" dirty="0">
                <a:latin typeface="Baskerville Old Face" panose="02020602080505020303" pitchFamily="18" charset="0"/>
                <a:cs typeface="Biome" panose="020B0502040204020203" pitchFamily="34" charset="0"/>
              </a:rPr>
              <a:t>DYW Weekly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245BD-0BB7-4E16-8D63-7051C1B40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92D050"/>
                </a:solidFill>
              </a:rPr>
              <a:t>22/02/21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598D8-C0E0-4DD3-AE9B-E03B5439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91" y="298607"/>
            <a:ext cx="4363059" cy="4391638"/>
          </a:xfrm>
          <a:prstGeom prst="rect">
            <a:avLst/>
          </a:prstGeom>
          <a:effectLst>
            <a:glow rad="127000">
              <a:schemeClr val="accent5">
                <a:lumMod val="50000"/>
                <a:alpha val="0"/>
              </a:schemeClr>
            </a:glow>
            <a:outerShdw blurRad="50800" dist="50800" dir="5400000" algn="ctr" rotWithShape="0">
              <a:srgbClr val="000000"/>
            </a:outerShdw>
            <a:softEdge rad="876300"/>
          </a:effectLst>
        </p:spPr>
      </p:pic>
    </p:spTree>
    <p:extLst>
      <p:ext uri="{BB962C8B-B14F-4D97-AF65-F5344CB8AC3E}">
        <p14:creationId xmlns:p14="http://schemas.microsoft.com/office/powerpoint/2010/main" val="410493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C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9B5A-0F95-4E06-9CA0-920B5A0E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141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0" i="0" u="none" strike="noStrike" dirty="0">
                <a:effectLst/>
                <a:hlinkClick r:id="rId2"/>
              </a:rPr>
              <a:t>My World of Work</a:t>
            </a:r>
            <a:r>
              <a:rPr lang="en-US" sz="4000" b="0" i="0" dirty="0">
                <a:effectLst/>
              </a:rPr>
              <a:t>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F737-B39A-44B0-A44E-85345BEC5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905000"/>
            <a:ext cx="4670099" cy="428856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The link above</a:t>
            </a:r>
            <a:r>
              <a:rPr lang="en-US" sz="2400" b="0" i="0" dirty="0">
                <a:solidFill>
                  <a:srgbClr val="92D050"/>
                </a:solidFill>
                <a:effectLst/>
              </a:rPr>
              <a:t> will help you discover careers which match your skills, interests, education and experience. Tell them about your ambition and they’ll help you find out how you can work towards it</a:t>
            </a:r>
            <a:br>
              <a:rPr lang="en-US" sz="2400" dirty="0">
                <a:solidFill>
                  <a:srgbClr val="92D050"/>
                </a:solidFill>
              </a:rPr>
            </a:br>
            <a:br>
              <a:rPr lang="en-US" sz="2400" dirty="0">
                <a:solidFill>
                  <a:srgbClr val="92D050"/>
                </a:solidFill>
              </a:rPr>
            </a:br>
            <a:r>
              <a:rPr lang="en-US" sz="2400" b="0" i="0" dirty="0">
                <a:solidFill>
                  <a:srgbClr val="92D050"/>
                </a:solidFill>
                <a:effectLst/>
              </a:rPr>
              <a:t>Find out what your strengths are, and how they can help you pick a career that will suit you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Content Placeholder 5" descr="A picture containing text, electronics, computer, desk&#10;&#10;Description automatically generated">
            <a:extLst>
              <a:ext uri="{FF2B5EF4-FFF2-40B4-BE49-F238E27FC236}">
                <a16:creationId xmlns:a16="http://schemas.microsoft.com/office/drawing/2014/main" id="{3A3E3DBC-D94E-436C-8FCB-5B7E49A920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14" r="3123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EE920-0F93-4F8B-8628-35BE5EA3684F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4" tooltip="https://www.flickr.com/photos/engageforeducation/610240111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C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776F-22C7-4D36-8D02-C1290548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59" y="382519"/>
            <a:ext cx="4846320" cy="14081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i="0" u="none" strike="noStrike" dirty="0">
                <a:effectLst/>
                <a:hlinkClick r:id="rId2"/>
              </a:rPr>
              <a:t>Apprenticeships Scot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7FB9C-7D52-44D0-BC6C-0B88C84EF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59" y="2173209"/>
            <a:ext cx="4521719" cy="408580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br>
              <a:rPr lang="en-US" sz="2000" b="0" i="0" u="none" strike="noStrike" dirty="0">
                <a:solidFill>
                  <a:srgbClr val="99CA3C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b="0" i="0" u="none" strike="noStrike" dirty="0">
                <a:solidFill>
                  <a:srgbClr val="92D05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Apprenticeships Scot </a:t>
            </a:r>
            <a:r>
              <a:rPr lang="en-US" sz="2400" b="0" i="0" dirty="0">
                <a:solidFill>
                  <a:srgbClr val="92D050"/>
                </a:solidFill>
                <a:effectLst/>
              </a:rPr>
              <a:t>are a dedicated website and resource from Skills Development Scotland which focuses entirely on apprenticeships </a:t>
            </a:r>
            <a:br>
              <a:rPr lang="en-US" sz="2400" dirty="0">
                <a:solidFill>
                  <a:srgbClr val="92D050"/>
                </a:solidFill>
              </a:rPr>
            </a:br>
            <a:br>
              <a:rPr lang="en-US" sz="2400" dirty="0">
                <a:solidFill>
                  <a:srgbClr val="92D050"/>
                </a:solidFill>
              </a:rPr>
            </a:br>
            <a:r>
              <a:rPr lang="en-US" sz="2400" b="0" i="0" dirty="0">
                <a:solidFill>
                  <a:srgbClr val="92D050"/>
                </a:solidFill>
                <a:effectLst/>
              </a:rPr>
              <a:t>You can find out about more about what an apprenticeship entails, the different forms available and search for current opportunities</a:t>
            </a:r>
            <a:r>
              <a:rPr lang="en-US" sz="2400" dirty="0">
                <a:solidFill>
                  <a:srgbClr val="92D050"/>
                </a:solidFill>
              </a:rPr>
              <a:t> by clicking on the link above</a:t>
            </a:r>
          </a:p>
        </p:txBody>
      </p:sp>
      <p:pic>
        <p:nvPicPr>
          <p:cNvPr id="6" name="Content Placeholder 5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49136A06-4EED-40DE-963B-45BB43A96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156" r="1740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67ACD-0199-4C07-9A7E-C36F1F1B3794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4" tooltip="https://www.tonybates.ca/2014/08/06/models-for-teaching-by-doing-labs-apprenticeship-etc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9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C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056-63CE-49A2-9BC1-BF2A091E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i="0" u="none" strike="noStrike" dirty="0">
                <a:solidFill>
                  <a:srgbClr val="7BA0C4"/>
                </a:solidFill>
                <a:effectLst/>
                <a:latin typeface="Open Sans"/>
                <a:hlinkClick r:id="rId2"/>
              </a:rPr>
              <a:t>W.O.R.K: Working, Opportunities, Rights &amp; Knowledge</a:t>
            </a:r>
            <a:r>
              <a:rPr lang="en-GB" sz="4000" b="0" i="0" dirty="0">
                <a:solidFill>
                  <a:srgbClr val="3F3F3F"/>
                </a:solidFill>
                <a:effectLst/>
                <a:latin typeface="Open Sans"/>
              </a:rPr>
              <a:t> 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025E1-0F8E-49C2-8180-E82526F50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724149"/>
            <a:ext cx="5034150" cy="3317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92D050"/>
                </a:solidFill>
                <a:latin typeface="Open Sans"/>
              </a:rPr>
              <a:t>W.O.R.K: </a:t>
            </a:r>
            <a:r>
              <a:rPr lang="en-GB" sz="2400" b="0" i="0" dirty="0">
                <a:solidFill>
                  <a:srgbClr val="92D050"/>
                </a:solidFill>
                <a:effectLst/>
                <a:latin typeface="Open Sans"/>
              </a:rPr>
              <a:t>is a dedicated page and resource for young people created by Young Scot. This website contains loads of information about your rights at work, whether you're an apprentice, working full-time, or have a part-time job at school. Click on the link above to find out more</a:t>
            </a:r>
            <a:endParaRPr lang="en-GB" sz="24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9898F27E-D7ED-45F1-A84D-884FE083B1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17" y="2574388"/>
            <a:ext cx="5181600" cy="2011680"/>
          </a:xfrm>
          <a:prstGeom prst="rect">
            <a:avLst/>
          </a:prstGeom>
          <a:gradFill>
            <a:gsLst>
              <a:gs pos="0">
                <a:srgbClr val="501C2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87734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23BE-C60F-42F6-BFAE-D4E89A09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8A590-B9DA-44A8-894C-1725B7D6C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2EA7EE-C58D-4CC3-9047-B51370A85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334" y="337625"/>
            <a:ext cx="11041054" cy="6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8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08DF5-AF61-4ACA-A8E0-21D368068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1076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F8180-7252-4DA9-A1C1-F7CAAE685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5" r="1" b="8817"/>
          <a:stretch/>
        </p:blipFill>
        <p:spPr>
          <a:xfrm>
            <a:off x="568452" y="478301"/>
            <a:ext cx="11055096" cy="59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69F04C-9B15-44EE-94F0-53DB3B5AC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5" r="1051" b="10657"/>
          <a:stretch/>
        </p:blipFill>
        <p:spPr>
          <a:xfrm>
            <a:off x="568452" y="506437"/>
            <a:ext cx="10938920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8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289C7-85A8-4E96-B603-5F2E24B23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569843"/>
            <a:ext cx="11043139" cy="58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C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CE0D-9D43-4D0A-8680-EC9EC67B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                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DC98B-BB31-4185-A699-5DDD07696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8AAEE-4C80-4481-815E-BAC5F45A0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160983"/>
            <a:ext cx="4185623" cy="388037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DYW network have been working on virtual careers to support young people during the lockdown  </a:t>
            </a:r>
          </a:p>
          <a:p>
            <a:r>
              <a:rPr lang="en-GB" sz="24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Resource packs for the following sectors have been developed.  Feel free to explore the links opposite to find out more</a:t>
            </a: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426DA-4DFA-441D-9908-94521A5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0"/>
            <a:ext cx="5259388" cy="5314950"/>
          </a:xfrm>
        </p:spPr>
        <p:txBody>
          <a:bodyPr/>
          <a:lstStyle/>
          <a:p>
            <a:r>
              <a:rPr lang="en-GB" sz="40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Tasty Careers</a:t>
            </a:r>
            <a:r>
              <a:rPr lang="en-GB" sz="4000" b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GB" sz="40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Healthy Careers</a:t>
            </a:r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40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Energising Careers</a:t>
            </a:r>
            <a:r>
              <a:rPr lang="en-GB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endParaRPr lang="en-GB" sz="4000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464C2-0FBB-49F4-AAA3-964FAF6C3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592" y="1813685"/>
            <a:ext cx="5531796" cy="43759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501C28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501C2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A4EE9-FF08-442F-90D9-E1FE5DF8100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35921" r="12781" b="32888"/>
          <a:stretch/>
        </p:blipFill>
        <p:spPr bwMode="auto">
          <a:xfrm>
            <a:off x="1639557" y="497647"/>
            <a:ext cx="3558247" cy="1316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471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C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872BBF-9254-4B4F-B286-7150A645B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94" y="400076"/>
            <a:ext cx="3560373" cy="131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F43F2-1646-451B-A52A-D42A5244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7" y="816637"/>
            <a:ext cx="10093323" cy="944764"/>
          </a:xfrm>
        </p:spPr>
        <p:txBody>
          <a:bodyPr/>
          <a:lstStyle/>
          <a:p>
            <a:r>
              <a:rPr lang="en-GB" dirty="0"/>
              <a:t>                                            </a:t>
            </a:r>
            <a:r>
              <a:rPr lang="en-GB" sz="4000" dirty="0"/>
              <a:t>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C3D5-5A4D-4D74-AD89-18B173501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8EC4-714F-47C1-8AE4-9F1572D6B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61401"/>
            <a:ext cx="4359079" cy="4428262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b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5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raise awareness of the diversity of careers in the food &amp; drink, healthcare and energy sectors and how to access them</a:t>
            </a:r>
            <a:br>
              <a:rPr lang="en-GB" sz="5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50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5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enable young people to think about their subject choices in relation to pathways and make informed decisions</a:t>
            </a:r>
            <a:endParaRPr lang="en-GB" sz="50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GB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6EF9D-6C47-422E-AAC3-D5705DB4A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FA807-1611-4C4D-A05B-4E7297CEF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5950" y="2160983"/>
            <a:ext cx="3805066" cy="3880380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5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showcase desirable skills to the industry and how young people can develop themselves</a:t>
            </a:r>
            <a:br>
              <a:rPr lang="en-GB" sz="5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50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5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young people on their journeys</a:t>
            </a:r>
            <a:endParaRPr lang="en-GB" sz="50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spcAft>
                <a:spcPts val="1200"/>
              </a:spcAft>
              <a:buNone/>
            </a:pPr>
            <a:endParaRPr lang="en-GB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9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C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5B7F16-E16B-49A2-B1E0-5B8371E2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17" y="504453"/>
            <a:ext cx="3560373" cy="131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BDAB71-E41A-4735-9787-66A82012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CF795-7AE3-4E63-A4FA-C5203545E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06FE0-0E3C-44F4-990A-8C91A168A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Not sure what you want to do after school? Follow the link below to the Career I</a:t>
            </a:r>
            <a:r>
              <a:rPr lang="en-GB" sz="28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nspiration films for each of these areas </a:t>
            </a:r>
          </a:p>
          <a:p>
            <a:pPr marL="0" indent="0">
              <a:buNone/>
            </a:pPr>
            <a:r>
              <a:rPr lang="en-GB" sz="2800" u="sng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DYW Scot website</a:t>
            </a:r>
            <a:endParaRPr lang="en-GB" sz="2800" u="sng" dirty="0">
              <a:solidFill>
                <a:srgbClr val="92D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6F450-3913-4DD7-BB4B-ADD28B43F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Content Placeholder 10" descr="Icon&#10;&#10;Description automatically generated">
            <a:extLst>
              <a:ext uri="{FF2B5EF4-FFF2-40B4-BE49-F238E27FC236}">
                <a16:creationId xmlns:a16="http://schemas.microsoft.com/office/drawing/2014/main" id="{A09FA53A-C166-46B2-B7C8-4C0F5E8510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28469" y="2736850"/>
            <a:ext cx="3305175" cy="3305175"/>
          </a:xfrm>
          <a:effectLst>
            <a:glow rad="127000">
              <a:schemeClr val="accent1">
                <a:alpha val="0"/>
              </a:schemeClr>
            </a:glow>
            <a:softEdge rad="3429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B7D725-C0ED-4B57-AEBE-AF070B7801A3}"/>
              </a:ext>
            </a:extLst>
          </p:cNvPr>
          <p:cNvSpPr txBox="1"/>
          <p:nvPr/>
        </p:nvSpPr>
        <p:spPr>
          <a:xfrm>
            <a:off x="6921500" y="6189663"/>
            <a:ext cx="36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907382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352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Baskerville Old Face</vt:lpstr>
      <vt:lpstr>Calibri</vt:lpstr>
      <vt:lpstr>Open Sans</vt:lpstr>
      <vt:lpstr>Symbol</vt:lpstr>
      <vt:lpstr>Trebuchet MS</vt:lpstr>
      <vt:lpstr>Wingdings 3</vt:lpstr>
      <vt:lpstr>Facet</vt:lpstr>
      <vt:lpstr>Harris Academy DYW Weekly</vt:lpstr>
      <vt:lpstr> 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</vt:lpstr>
      <vt:lpstr>                                            Aims</vt:lpstr>
      <vt:lpstr>PowerPoint Presentation</vt:lpstr>
      <vt:lpstr>My World of Work </vt:lpstr>
      <vt:lpstr>Apprenticeships Scot </vt:lpstr>
      <vt:lpstr>W.O.R.K: Working, Opportunities, Rights &amp; Knowledge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Harris Academy DYW Weekly</dc:title>
  <dc:creator>Raymond Mcnally</dc:creator>
  <cp:lastModifiedBy>Elaine Hunter</cp:lastModifiedBy>
  <cp:revision>6</cp:revision>
  <dcterms:created xsi:type="dcterms:W3CDTF">2021-02-19T18:20:40Z</dcterms:created>
  <dcterms:modified xsi:type="dcterms:W3CDTF">2021-02-22T11:27:52Z</dcterms:modified>
</cp:coreProperties>
</file>