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56" r:id="rId2"/>
    <p:sldId id="287" r:id="rId3"/>
    <p:sldId id="292" r:id="rId4"/>
    <p:sldId id="294" r:id="rId5"/>
    <p:sldId id="295" r:id="rId6"/>
    <p:sldId id="293" r:id="rId7"/>
    <p:sldId id="296" r:id="rId8"/>
    <p:sldId id="297" r:id="rId9"/>
    <p:sldId id="298" r:id="rId10"/>
    <p:sldId id="277" r:id="rId11"/>
    <p:sldId id="278" r:id="rId12"/>
    <p:sldId id="281" r:id="rId13"/>
    <p:sldId id="282" r:id="rId14"/>
    <p:sldId id="283" r:id="rId15"/>
    <p:sldId id="284" r:id="rId16"/>
    <p:sldId id="285" r:id="rId17"/>
    <p:sldId id="28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mond Mcnally" initials="RM" lastIdx="2" clrIdx="0">
    <p:extLst>
      <p:ext uri="{19B8F6BF-5375-455C-9EA6-DF929625EA0E}">
        <p15:presenceInfo xmlns:p15="http://schemas.microsoft.com/office/powerpoint/2012/main" userId="S::rmcnally471@dundeeschools.scot::65eaaffe-1921-4685-a627-b600994740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01C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71" autoAdjust="0"/>
    <p:restoredTop sz="94660"/>
  </p:normalViewPr>
  <p:slideViewPr>
    <p:cSldViewPr snapToGrid="0">
      <p:cViewPr varScale="1">
        <p:scale>
          <a:sx n="82" d="100"/>
          <a:sy n="82" d="100"/>
        </p:scale>
        <p:origin x="120"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3-14T10:24:48.868" idx="2">
    <p:pos x="10" y="10"/>
    <p:text/>
    <p:extLst>
      <p:ext uri="{C676402C-5697-4E1C-873F-D02D1690AC5C}">
        <p15:threadingInfo xmlns:p15="http://schemas.microsoft.com/office/powerpoint/2012/main" timeZoneBias="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3-07T12:03:50.323" idx="1">
    <p:pos x="7072" y="1216"/>
    <p:text/>
    <p:extLst>
      <p:ext uri="{C676402C-5697-4E1C-873F-D02D1690AC5C}">
        <p15:threadingInfo xmlns:p15="http://schemas.microsoft.com/office/powerpoint/2012/main" timeZoneBias="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8B08F8-36DB-4A74-8C23-E7F750F3CB08}" type="datetimeFigureOut">
              <a:rPr lang="en-GB" smtClean="0"/>
              <a:t>15/03/2021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8221B7C-CD27-48B3-B145-F8C6B31408A8}" type="slidenum">
              <a:rPr lang="en-GB" smtClean="0"/>
              <a:t>‹#›</a:t>
            </a:fld>
            <a:endParaRPr lang="en-GB" dirty="0"/>
          </a:p>
        </p:txBody>
      </p:sp>
    </p:spTree>
    <p:extLst>
      <p:ext uri="{BB962C8B-B14F-4D97-AF65-F5344CB8AC3E}">
        <p14:creationId xmlns:p14="http://schemas.microsoft.com/office/powerpoint/2010/main" val="4104403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8B08F8-36DB-4A74-8C23-E7F750F3CB08}" type="datetimeFigureOut">
              <a:rPr lang="en-GB" smtClean="0"/>
              <a:t>15/03/2021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8221B7C-CD27-48B3-B145-F8C6B31408A8}" type="slidenum">
              <a:rPr lang="en-GB" smtClean="0"/>
              <a:t>‹#›</a:t>
            </a:fld>
            <a:endParaRPr lang="en-GB" dirty="0"/>
          </a:p>
        </p:txBody>
      </p:sp>
    </p:spTree>
    <p:extLst>
      <p:ext uri="{BB962C8B-B14F-4D97-AF65-F5344CB8AC3E}">
        <p14:creationId xmlns:p14="http://schemas.microsoft.com/office/powerpoint/2010/main" val="200697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8B08F8-36DB-4A74-8C23-E7F750F3CB08}" type="datetimeFigureOut">
              <a:rPr lang="en-GB" smtClean="0"/>
              <a:t>15/03/2021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8221B7C-CD27-48B3-B145-F8C6B31408A8}" type="slidenum">
              <a:rPr lang="en-GB" smtClean="0"/>
              <a:t>‹#›</a:t>
            </a:fld>
            <a:endParaRPr lang="en-GB"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91502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8B08F8-36DB-4A74-8C23-E7F750F3CB08}" type="datetimeFigureOut">
              <a:rPr lang="en-GB" smtClean="0"/>
              <a:t>15/03/2021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8221B7C-CD27-48B3-B145-F8C6B31408A8}" type="slidenum">
              <a:rPr lang="en-GB" smtClean="0"/>
              <a:t>‹#›</a:t>
            </a:fld>
            <a:endParaRPr lang="en-GB" dirty="0"/>
          </a:p>
        </p:txBody>
      </p:sp>
    </p:spTree>
    <p:extLst>
      <p:ext uri="{BB962C8B-B14F-4D97-AF65-F5344CB8AC3E}">
        <p14:creationId xmlns:p14="http://schemas.microsoft.com/office/powerpoint/2010/main" val="4061807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8B08F8-36DB-4A74-8C23-E7F750F3CB08}" type="datetimeFigureOut">
              <a:rPr lang="en-GB" smtClean="0"/>
              <a:t>15/03/2021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8221B7C-CD27-48B3-B145-F8C6B31408A8}" type="slidenum">
              <a:rPr lang="en-GB" smtClean="0"/>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48644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8B08F8-36DB-4A74-8C23-E7F750F3CB08}" type="datetimeFigureOut">
              <a:rPr lang="en-GB" smtClean="0"/>
              <a:t>15/03/2021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8221B7C-CD27-48B3-B145-F8C6B31408A8}" type="slidenum">
              <a:rPr lang="en-GB" smtClean="0"/>
              <a:t>‹#›</a:t>
            </a:fld>
            <a:endParaRPr lang="en-GB" dirty="0"/>
          </a:p>
        </p:txBody>
      </p:sp>
    </p:spTree>
    <p:extLst>
      <p:ext uri="{BB962C8B-B14F-4D97-AF65-F5344CB8AC3E}">
        <p14:creationId xmlns:p14="http://schemas.microsoft.com/office/powerpoint/2010/main" val="3635690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B08F8-36DB-4A74-8C23-E7F750F3CB08}" type="datetimeFigureOut">
              <a:rPr lang="en-GB" smtClean="0"/>
              <a:t>15/03/2021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8221B7C-CD27-48B3-B145-F8C6B31408A8}" type="slidenum">
              <a:rPr lang="en-GB" smtClean="0"/>
              <a:t>‹#›</a:t>
            </a:fld>
            <a:endParaRPr lang="en-GB" dirty="0"/>
          </a:p>
        </p:txBody>
      </p:sp>
    </p:spTree>
    <p:extLst>
      <p:ext uri="{BB962C8B-B14F-4D97-AF65-F5344CB8AC3E}">
        <p14:creationId xmlns:p14="http://schemas.microsoft.com/office/powerpoint/2010/main" val="3369758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B08F8-36DB-4A74-8C23-E7F750F3CB08}" type="datetimeFigureOut">
              <a:rPr lang="en-GB" smtClean="0"/>
              <a:t>15/03/2021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8221B7C-CD27-48B3-B145-F8C6B31408A8}" type="slidenum">
              <a:rPr lang="en-GB" smtClean="0"/>
              <a:t>‹#›</a:t>
            </a:fld>
            <a:endParaRPr lang="en-GB" dirty="0"/>
          </a:p>
        </p:txBody>
      </p:sp>
    </p:spTree>
    <p:extLst>
      <p:ext uri="{BB962C8B-B14F-4D97-AF65-F5344CB8AC3E}">
        <p14:creationId xmlns:p14="http://schemas.microsoft.com/office/powerpoint/2010/main" val="36152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B08F8-36DB-4A74-8C23-E7F750F3CB08}" type="datetimeFigureOut">
              <a:rPr lang="en-GB" smtClean="0"/>
              <a:t>15/03/2021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8221B7C-CD27-48B3-B145-F8C6B31408A8}" type="slidenum">
              <a:rPr lang="en-GB" smtClean="0"/>
              <a:t>‹#›</a:t>
            </a:fld>
            <a:endParaRPr lang="en-GB" dirty="0"/>
          </a:p>
        </p:txBody>
      </p:sp>
    </p:spTree>
    <p:extLst>
      <p:ext uri="{BB962C8B-B14F-4D97-AF65-F5344CB8AC3E}">
        <p14:creationId xmlns:p14="http://schemas.microsoft.com/office/powerpoint/2010/main" val="2336832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8B08F8-36DB-4A74-8C23-E7F750F3CB08}" type="datetimeFigureOut">
              <a:rPr lang="en-GB" smtClean="0"/>
              <a:t>15/03/2021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8221B7C-CD27-48B3-B145-F8C6B31408A8}" type="slidenum">
              <a:rPr lang="en-GB" smtClean="0"/>
              <a:t>‹#›</a:t>
            </a:fld>
            <a:endParaRPr lang="en-GB" dirty="0"/>
          </a:p>
        </p:txBody>
      </p:sp>
    </p:spTree>
    <p:extLst>
      <p:ext uri="{BB962C8B-B14F-4D97-AF65-F5344CB8AC3E}">
        <p14:creationId xmlns:p14="http://schemas.microsoft.com/office/powerpoint/2010/main" val="2104019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8B08F8-36DB-4A74-8C23-E7F750F3CB08}" type="datetimeFigureOut">
              <a:rPr lang="en-GB" smtClean="0"/>
              <a:t>15/03/2021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8221B7C-CD27-48B3-B145-F8C6B31408A8}" type="slidenum">
              <a:rPr lang="en-GB" smtClean="0"/>
              <a:t>‹#›</a:t>
            </a:fld>
            <a:endParaRPr lang="en-GB" dirty="0"/>
          </a:p>
        </p:txBody>
      </p:sp>
    </p:spTree>
    <p:extLst>
      <p:ext uri="{BB962C8B-B14F-4D97-AF65-F5344CB8AC3E}">
        <p14:creationId xmlns:p14="http://schemas.microsoft.com/office/powerpoint/2010/main" val="1097809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8B08F8-36DB-4A74-8C23-E7F750F3CB08}" type="datetimeFigureOut">
              <a:rPr lang="en-GB" smtClean="0"/>
              <a:t>15/03/2021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8221B7C-CD27-48B3-B145-F8C6B31408A8}" type="slidenum">
              <a:rPr lang="en-GB" smtClean="0"/>
              <a:t>‹#›</a:t>
            </a:fld>
            <a:endParaRPr lang="en-GB" dirty="0"/>
          </a:p>
        </p:txBody>
      </p:sp>
    </p:spTree>
    <p:extLst>
      <p:ext uri="{BB962C8B-B14F-4D97-AF65-F5344CB8AC3E}">
        <p14:creationId xmlns:p14="http://schemas.microsoft.com/office/powerpoint/2010/main" val="3507415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8B08F8-36DB-4A74-8C23-E7F750F3CB08}" type="datetimeFigureOut">
              <a:rPr lang="en-GB" smtClean="0"/>
              <a:t>15/03/2021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8221B7C-CD27-48B3-B145-F8C6B31408A8}" type="slidenum">
              <a:rPr lang="en-GB" smtClean="0"/>
              <a:t>‹#›</a:t>
            </a:fld>
            <a:endParaRPr lang="en-GB" dirty="0"/>
          </a:p>
        </p:txBody>
      </p:sp>
    </p:spTree>
    <p:extLst>
      <p:ext uri="{BB962C8B-B14F-4D97-AF65-F5344CB8AC3E}">
        <p14:creationId xmlns:p14="http://schemas.microsoft.com/office/powerpoint/2010/main" val="732580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8B08F8-36DB-4A74-8C23-E7F750F3CB08}" type="datetimeFigureOut">
              <a:rPr lang="en-GB" smtClean="0"/>
              <a:t>15/03/2021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8221B7C-CD27-48B3-B145-F8C6B31408A8}" type="slidenum">
              <a:rPr lang="en-GB" smtClean="0"/>
              <a:t>‹#›</a:t>
            </a:fld>
            <a:endParaRPr lang="en-GB" dirty="0"/>
          </a:p>
        </p:txBody>
      </p:sp>
    </p:spTree>
    <p:extLst>
      <p:ext uri="{BB962C8B-B14F-4D97-AF65-F5344CB8AC3E}">
        <p14:creationId xmlns:p14="http://schemas.microsoft.com/office/powerpoint/2010/main" val="258233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8B08F8-36DB-4A74-8C23-E7F750F3CB08}" type="datetimeFigureOut">
              <a:rPr lang="en-GB" smtClean="0"/>
              <a:t>15/03/2021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8221B7C-CD27-48B3-B145-F8C6B31408A8}" type="slidenum">
              <a:rPr lang="en-GB" smtClean="0"/>
              <a:t>‹#›</a:t>
            </a:fld>
            <a:endParaRPr lang="en-GB" dirty="0"/>
          </a:p>
        </p:txBody>
      </p:sp>
    </p:spTree>
    <p:extLst>
      <p:ext uri="{BB962C8B-B14F-4D97-AF65-F5344CB8AC3E}">
        <p14:creationId xmlns:p14="http://schemas.microsoft.com/office/powerpoint/2010/main" val="610111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8B08F8-36DB-4A74-8C23-E7F750F3CB08}" type="datetimeFigureOut">
              <a:rPr lang="en-GB" smtClean="0"/>
              <a:t>15/03/2021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8221B7C-CD27-48B3-B145-F8C6B31408A8}" type="slidenum">
              <a:rPr lang="en-GB" smtClean="0"/>
              <a:t>‹#›</a:t>
            </a:fld>
            <a:endParaRPr lang="en-GB" dirty="0"/>
          </a:p>
        </p:txBody>
      </p:sp>
    </p:spTree>
    <p:extLst>
      <p:ext uri="{BB962C8B-B14F-4D97-AF65-F5344CB8AC3E}">
        <p14:creationId xmlns:p14="http://schemas.microsoft.com/office/powerpoint/2010/main" val="615769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01C2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8B08F8-36DB-4A74-8C23-E7F750F3CB08}" type="datetimeFigureOut">
              <a:rPr lang="en-GB" smtClean="0"/>
              <a:t>15/03/2021</a:t>
            </a:fld>
            <a:endParaRPr lang="en-GB"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8221B7C-CD27-48B3-B145-F8C6B31408A8}" type="slidenum">
              <a:rPr lang="en-GB" smtClean="0"/>
              <a:t>‹#›</a:t>
            </a:fld>
            <a:endParaRPr lang="en-GB" dirty="0"/>
          </a:p>
        </p:txBody>
      </p:sp>
    </p:spTree>
    <p:extLst>
      <p:ext uri="{BB962C8B-B14F-4D97-AF65-F5344CB8AC3E}">
        <p14:creationId xmlns:p14="http://schemas.microsoft.com/office/powerpoint/2010/main" val="426255363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hyperlink" Target="https://dundee.onlinesurveys.ac.uk/mi-2021-s4-application?fbclid=IwAR2Hy1dBjH--RWDdoAS7vc4ltQ5HX96FO2cR6Qhw6vJJl2J6vnwehoxzNtQ" TargetMode="External"/><Relationship Id="rId4" Type="http://schemas.openxmlformats.org/officeDocument/2006/relationships/hyperlink" Target="https://dundee.onlinesurveys.ac.uk/mi-2021-s4-application"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dyw.scot/industry-insights.html"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dyw.scot/skills-sessions.html"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dyw.scot/uploads/1/0/5/5/105538585/e-learning_infographic.pdf"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dyw.scot/uploads/1/0/5/5/105538585/e-learning_infographic.pdf"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dyw.scot/uploads/1/0/5/5/105538585/e-learning_infographic.pdf" TargetMode="Externa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pprenticeshipfinder.co.uk/john-deere/"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pprenticeshipfinder.co.uk/john-deere/"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eqaccountants.co.uk/vacanc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01C2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7060-AC08-43CC-A0CA-DA5901B12BC1}"/>
              </a:ext>
            </a:extLst>
          </p:cNvPr>
          <p:cNvSpPr>
            <a:spLocks noGrp="1"/>
          </p:cNvSpPr>
          <p:nvPr>
            <p:ph type="ctrTitle"/>
          </p:nvPr>
        </p:nvSpPr>
        <p:spPr>
          <a:xfrm>
            <a:off x="4705351" y="1939159"/>
            <a:ext cx="6229349" cy="2751086"/>
          </a:xfrm>
        </p:spPr>
        <p:txBody>
          <a:bodyPr>
            <a:normAutofit fontScale="90000"/>
          </a:bodyPr>
          <a:lstStyle/>
          <a:p>
            <a:pPr algn="ctr"/>
            <a:r>
              <a:rPr lang="en-GB" sz="8000" dirty="0">
                <a:latin typeface="Baskerville Old Face" panose="02020602080505020303" pitchFamily="18" charset="0"/>
                <a:cs typeface="Biome" panose="020B0502040204020203" pitchFamily="34" charset="0"/>
              </a:rPr>
              <a:t>Harris Academy</a:t>
            </a:r>
            <a:br>
              <a:rPr lang="en-GB" sz="8000" dirty="0">
                <a:latin typeface="Baskerville Old Face" panose="02020602080505020303" pitchFamily="18" charset="0"/>
                <a:cs typeface="Biome" panose="020B0502040204020203" pitchFamily="34" charset="0"/>
              </a:rPr>
            </a:br>
            <a:r>
              <a:rPr lang="en-GB" sz="8000" dirty="0">
                <a:latin typeface="Baskerville Old Face" panose="02020602080505020303" pitchFamily="18" charset="0"/>
                <a:cs typeface="Biome" panose="020B0502040204020203" pitchFamily="34" charset="0"/>
              </a:rPr>
              <a:t>DYW Weekly</a:t>
            </a:r>
          </a:p>
        </p:txBody>
      </p:sp>
      <p:sp>
        <p:nvSpPr>
          <p:cNvPr id="3" name="Subtitle 2">
            <a:extLst>
              <a:ext uri="{FF2B5EF4-FFF2-40B4-BE49-F238E27FC236}">
                <a16:creationId xmlns:a16="http://schemas.microsoft.com/office/drawing/2014/main" id="{E47245BD-0BB7-4E16-8D63-7051C1B40365}"/>
              </a:ext>
            </a:extLst>
          </p:cNvPr>
          <p:cNvSpPr>
            <a:spLocks noGrp="1"/>
          </p:cNvSpPr>
          <p:nvPr>
            <p:ph type="subTitle" idx="1"/>
          </p:nvPr>
        </p:nvSpPr>
        <p:spPr>
          <a:xfrm>
            <a:off x="4038600" y="4782320"/>
            <a:ext cx="7644627" cy="1329443"/>
          </a:xfrm>
        </p:spPr>
        <p:txBody>
          <a:bodyPr>
            <a:normAutofit/>
          </a:bodyPr>
          <a:lstStyle/>
          <a:p>
            <a:pPr algn="ctr"/>
            <a:r>
              <a:rPr lang="en-GB" sz="2800" dirty="0">
                <a:solidFill>
                  <a:srgbClr val="92D050"/>
                </a:solidFill>
              </a:rPr>
              <a:t>15/03/21</a:t>
            </a:r>
          </a:p>
        </p:txBody>
      </p:sp>
      <p:pic>
        <p:nvPicPr>
          <p:cNvPr id="5" name="Picture 4">
            <a:extLst>
              <a:ext uri="{FF2B5EF4-FFF2-40B4-BE49-F238E27FC236}">
                <a16:creationId xmlns:a16="http://schemas.microsoft.com/office/drawing/2014/main" id="{AC1598D8-C0E0-4DD3-AE9B-E03B543967A7}"/>
              </a:ext>
            </a:extLst>
          </p:cNvPr>
          <p:cNvPicPr>
            <a:picLocks noChangeAspect="1"/>
          </p:cNvPicPr>
          <p:nvPr/>
        </p:nvPicPr>
        <p:blipFill>
          <a:blip r:embed="rId2"/>
          <a:stretch>
            <a:fillRect/>
          </a:stretch>
        </p:blipFill>
        <p:spPr>
          <a:xfrm>
            <a:off x="342291" y="298607"/>
            <a:ext cx="4363059" cy="4391638"/>
          </a:xfrm>
          <a:prstGeom prst="rect">
            <a:avLst/>
          </a:prstGeom>
          <a:effectLst>
            <a:glow rad="127000">
              <a:schemeClr val="accent5">
                <a:lumMod val="50000"/>
                <a:alpha val="0"/>
              </a:schemeClr>
            </a:glow>
            <a:outerShdw blurRad="50800" dist="50800" dir="5400000" algn="ctr" rotWithShape="0">
              <a:srgbClr val="000000"/>
            </a:outerShdw>
            <a:softEdge rad="876300"/>
          </a:effectLst>
        </p:spPr>
      </p:pic>
    </p:spTree>
    <p:extLst>
      <p:ext uri="{BB962C8B-B14F-4D97-AF65-F5344CB8AC3E}">
        <p14:creationId xmlns:p14="http://schemas.microsoft.com/office/powerpoint/2010/main" val="4104936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28280-E04F-47C3-9740-B5C40F65564E}"/>
              </a:ext>
            </a:extLst>
          </p:cNvPr>
          <p:cNvSpPr>
            <a:spLocks noGrp="1"/>
          </p:cNvSpPr>
          <p:nvPr>
            <p:ph type="title"/>
          </p:nvPr>
        </p:nvSpPr>
        <p:spPr>
          <a:xfrm>
            <a:off x="421067" y="650389"/>
            <a:ext cx="8596668" cy="1320800"/>
          </a:xfrm>
        </p:spPr>
        <p:txBody>
          <a:bodyPr/>
          <a:lstStyle/>
          <a:p>
            <a:r>
              <a:rPr lang="en-GB" dirty="0"/>
              <a:t>                        Medic Insights Dundee </a:t>
            </a:r>
          </a:p>
        </p:txBody>
      </p:sp>
      <p:sp>
        <p:nvSpPr>
          <p:cNvPr id="3" name="Content Placeholder 2">
            <a:extLst>
              <a:ext uri="{FF2B5EF4-FFF2-40B4-BE49-F238E27FC236}">
                <a16:creationId xmlns:a16="http://schemas.microsoft.com/office/drawing/2014/main" id="{734B5556-38E3-4B58-8EE2-4D2F5FEB5108}"/>
              </a:ext>
            </a:extLst>
          </p:cNvPr>
          <p:cNvSpPr>
            <a:spLocks noGrp="1"/>
          </p:cNvSpPr>
          <p:nvPr>
            <p:ph sz="half" idx="1"/>
          </p:nvPr>
        </p:nvSpPr>
        <p:spPr/>
        <p:txBody>
          <a:bodyPr>
            <a:noAutofit/>
          </a:bodyPr>
          <a:lstStyle/>
          <a:p>
            <a:r>
              <a:rPr lang="en-GB" sz="2800" dirty="0">
                <a:solidFill>
                  <a:srgbClr val="501C28"/>
                </a:solidFill>
                <a:effectLst/>
                <a:latin typeface="Calibri" panose="020F0502020204030204" pitchFamily="34" charset="0"/>
                <a:ea typeface="Calibri" panose="020F0502020204030204" pitchFamily="34" charset="0"/>
              </a:rPr>
              <a:t>student-led society at the University of Dundee that provides school pupils from Tayside, Perth &amp; Kinross, Angus and Fife with an insight into a career in medicine and other healthcare specialties.</a:t>
            </a:r>
            <a:endParaRPr lang="en-GB" sz="2800" dirty="0">
              <a:solidFill>
                <a:srgbClr val="501C28"/>
              </a:solidFill>
            </a:endParaRPr>
          </a:p>
        </p:txBody>
      </p:sp>
      <p:sp>
        <p:nvSpPr>
          <p:cNvPr id="4" name="Content Placeholder 3">
            <a:extLst>
              <a:ext uri="{FF2B5EF4-FFF2-40B4-BE49-F238E27FC236}">
                <a16:creationId xmlns:a16="http://schemas.microsoft.com/office/drawing/2014/main" id="{98C24ABC-094E-4EC2-B37B-A550596A5B23}"/>
              </a:ext>
            </a:extLst>
          </p:cNvPr>
          <p:cNvSpPr>
            <a:spLocks noGrp="1"/>
          </p:cNvSpPr>
          <p:nvPr>
            <p:ph sz="half" idx="2"/>
          </p:nvPr>
        </p:nvSpPr>
        <p:spPr>
          <a:xfrm>
            <a:off x="5786656" y="2160589"/>
            <a:ext cx="4184034" cy="3880773"/>
          </a:xfrm>
        </p:spPr>
        <p:txBody>
          <a:bodyPr>
            <a:noAutofit/>
          </a:bodyPr>
          <a:lstStyle/>
          <a:p>
            <a:r>
              <a:rPr lang="en-GB" sz="2800" dirty="0">
                <a:solidFill>
                  <a:srgbClr val="501C28"/>
                </a:solidFill>
                <a:effectLst/>
                <a:latin typeface="Calibri" panose="020F0502020204030204" pitchFamily="34" charset="0"/>
                <a:ea typeface="Calibri" panose="020F0502020204030204" pitchFamily="34" charset="0"/>
              </a:rPr>
              <a:t>We will be hosting our S4 day on Saturday 20th March 2021 from 10:15am to 4pm. This event is for current S4 pupils who are interested in studying medicine at university and will be held on an online platform.</a:t>
            </a:r>
            <a:br>
              <a:rPr lang="en-GB" sz="2800" dirty="0">
                <a:solidFill>
                  <a:srgbClr val="501C28"/>
                </a:solidFill>
                <a:effectLst/>
                <a:latin typeface="Calibri" panose="020F0502020204030204" pitchFamily="34" charset="0"/>
                <a:ea typeface="Calibri" panose="020F0502020204030204" pitchFamily="34" charset="0"/>
              </a:rPr>
            </a:br>
            <a:endParaRPr lang="en-GB" sz="2800" dirty="0">
              <a:solidFill>
                <a:srgbClr val="501C28"/>
              </a:solidFill>
            </a:endParaRPr>
          </a:p>
        </p:txBody>
      </p:sp>
      <p:pic>
        <p:nvPicPr>
          <p:cNvPr id="6" name="Picture 5">
            <a:extLst>
              <a:ext uri="{FF2B5EF4-FFF2-40B4-BE49-F238E27FC236}">
                <a16:creationId xmlns:a16="http://schemas.microsoft.com/office/drawing/2014/main" id="{068C2134-7D1A-4EE3-B1E7-9780D1ED33D3}"/>
              </a:ext>
            </a:extLst>
          </p:cNvPr>
          <p:cNvPicPr>
            <a:picLocks noChangeAspect="1"/>
          </p:cNvPicPr>
          <p:nvPr/>
        </p:nvPicPr>
        <p:blipFill>
          <a:blip r:embed="rId2"/>
          <a:stretch>
            <a:fillRect/>
          </a:stretch>
        </p:blipFill>
        <p:spPr>
          <a:xfrm>
            <a:off x="8827297" y="641616"/>
            <a:ext cx="2943636" cy="1143160"/>
          </a:xfrm>
          <a:prstGeom prst="rect">
            <a:avLst/>
          </a:prstGeom>
        </p:spPr>
      </p:pic>
      <p:pic>
        <p:nvPicPr>
          <p:cNvPr id="7" name="Picture 6">
            <a:extLst>
              <a:ext uri="{FF2B5EF4-FFF2-40B4-BE49-F238E27FC236}">
                <a16:creationId xmlns:a16="http://schemas.microsoft.com/office/drawing/2014/main" id="{9F9322DF-636A-4598-B594-BAA99D1C505C}"/>
              </a:ext>
            </a:extLst>
          </p:cNvPr>
          <p:cNvPicPr>
            <a:picLocks noChangeAspect="1"/>
          </p:cNvPicPr>
          <p:nvPr/>
        </p:nvPicPr>
        <p:blipFill>
          <a:blip r:embed="rId3"/>
          <a:stretch>
            <a:fillRect/>
          </a:stretch>
        </p:blipFill>
        <p:spPr>
          <a:xfrm>
            <a:off x="420081" y="641616"/>
            <a:ext cx="2944623" cy="1146147"/>
          </a:xfrm>
          <a:prstGeom prst="rect">
            <a:avLst/>
          </a:prstGeom>
        </p:spPr>
      </p:pic>
    </p:spTree>
    <p:extLst>
      <p:ext uri="{BB962C8B-B14F-4D97-AF65-F5344CB8AC3E}">
        <p14:creationId xmlns:p14="http://schemas.microsoft.com/office/powerpoint/2010/main" val="3250372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AE14962-6DFA-4B60-B6CA-239D6EDF18CF}"/>
              </a:ext>
            </a:extLst>
          </p:cNvPr>
          <p:cNvPicPr>
            <a:picLocks noGrp="1" noChangeAspect="1"/>
          </p:cNvPicPr>
          <p:nvPr>
            <p:ph sz="half" idx="2"/>
          </p:nvPr>
        </p:nvPicPr>
        <p:blipFill>
          <a:blip r:embed="rId2"/>
          <a:stretch>
            <a:fillRect/>
          </a:stretch>
        </p:blipFill>
        <p:spPr>
          <a:xfrm>
            <a:off x="4003675" y="4100975"/>
            <a:ext cx="4184650" cy="2794568"/>
          </a:xfrm>
          <a:effectLst>
            <a:softEdge rad="279400"/>
          </a:effectLst>
        </p:spPr>
      </p:pic>
      <p:pic>
        <p:nvPicPr>
          <p:cNvPr id="5" name="Picture 4">
            <a:extLst>
              <a:ext uri="{FF2B5EF4-FFF2-40B4-BE49-F238E27FC236}">
                <a16:creationId xmlns:a16="http://schemas.microsoft.com/office/drawing/2014/main" id="{5A013446-A588-4DA5-BC66-42B252E49EE7}"/>
              </a:ext>
            </a:extLst>
          </p:cNvPr>
          <p:cNvPicPr>
            <a:picLocks noChangeAspect="1"/>
          </p:cNvPicPr>
          <p:nvPr/>
        </p:nvPicPr>
        <p:blipFill>
          <a:blip r:embed="rId3"/>
          <a:stretch>
            <a:fillRect/>
          </a:stretch>
        </p:blipFill>
        <p:spPr>
          <a:xfrm>
            <a:off x="8912658" y="561375"/>
            <a:ext cx="2944623" cy="1146147"/>
          </a:xfrm>
          <a:prstGeom prst="rect">
            <a:avLst/>
          </a:prstGeom>
        </p:spPr>
      </p:pic>
      <p:pic>
        <p:nvPicPr>
          <p:cNvPr id="10" name="Picture 9">
            <a:extLst>
              <a:ext uri="{FF2B5EF4-FFF2-40B4-BE49-F238E27FC236}">
                <a16:creationId xmlns:a16="http://schemas.microsoft.com/office/drawing/2014/main" id="{74FCED84-126A-4A82-8F7C-813A1274E41D}"/>
              </a:ext>
            </a:extLst>
          </p:cNvPr>
          <p:cNvPicPr>
            <a:picLocks noChangeAspect="1"/>
          </p:cNvPicPr>
          <p:nvPr/>
        </p:nvPicPr>
        <p:blipFill>
          <a:blip r:embed="rId3"/>
          <a:stretch>
            <a:fillRect/>
          </a:stretch>
        </p:blipFill>
        <p:spPr>
          <a:xfrm>
            <a:off x="407978" y="561376"/>
            <a:ext cx="2944623" cy="1146147"/>
          </a:xfrm>
          <a:prstGeom prst="rect">
            <a:avLst/>
          </a:prstGeom>
        </p:spPr>
      </p:pic>
      <p:sp>
        <p:nvSpPr>
          <p:cNvPr id="2" name="Title 1">
            <a:extLst>
              <a:ext uri="{FF2B5EF4-FFF2-40B4-BE49-F238E27FC236}">
                <a16:creationId xmlns:a16="http://schemas.microsoft.com/office/drawing/2014/main" id="{492D37B6-4C67-46FB-B411-1719382CD2F6}"/>
              </a:ext>
            </a:extLst>
          </p:cNvPr>
          <p:cNvSpPr>
            <a:spLocks noGrp="1"/>
          </p:cNvSpPr>
          <p:nvPr>
            <p:ph type="title"/>
          </p:nvPr>
        </p:nvSpPr>
        <p:spPr>
          <a:xfrm>
            <a:off x="677334" y="637368"/>
            <a:ext cx="8596668" cy="1320800"/>
          </a:xfrm>
        </p:spPr>
        <p:txBody>
          <a:bodyPr/>
          <a:lstStyle/>
          <a:p>
            <a:r>
              <a:rPr lang="en-GB" dirty="0"/>
              <a:t>                       Medic Insights Dundee </a:t>
            </a:r>
          </a:p>
        </p:txBody>
      </p:sp>
      <p:sp>
        <p:nvSpPr>
          <p:cNvPr id="3" name="Content Placeholder 2">
            <a:extLst>
              <a:ext uri="{FF2B5EF4-FFF2-40B4-BE49-F238E27FC236}">
                <a16:creationId xmlns:a16="http://schemas.microsoft.com/office/drawing/2014/main" id="{935D7F0B-04C1-457E-8696-702D1437B479}"/>
              </a:ext>
            </a:extLst>
          </p:cNvPr>
          <p:cNvSpPr>
            <a:spLocks noGrp="1"/>
          </p:cNvSpPr>
          <p:nvPr>
            <p:ph sz="half" idx="1"/>
          </p:nvPr>
        </p:nvSpPr>
        <p:spPr>
          <a:xfrm>
            <a:off x="677333" y="2160589"/>
            <a:ext cx="9707637" cy="3880772"/>
          </a:xfrm>
        </p:spPr>
        <p:txBody>
          <a:bodyPr>
            <a:normAutofit/>
          </a:bodyPr>
          <a:lstStyle/>
          <a:p>
            <a:r>
              <a:rPr lang="en-GB" sz="3200" dirty="0">
                <a:solidFill>
                  <a:srgbClr val="501C28"/>
                </a:solidFill>
                <a:effectLst/>
                <a:latin typeface="Calibri" panose="020F0502020204030204" pitchFamily="34" charset="0"/>
                <a:ea typeface="Calibri" panose="020F0502020204030204" pitchFamily="34" charset="0"/>
              </a:rPr>
              <a:t>To apply, fill out the survey below: </a:t>
            </a:r>
          </a:p>
          <a:p>
            <a:r>
              <a:rPr lang="en-GB" sz="3200" u="sng" dirty="0">
                <a:solidFill>
                  <a:srgbClr val="501C28"/>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https://dundee.onlinesurveys.ac.uk/mi-2021-s4-application</a:t>
            </a:r>
            <a:r>
              <a:rPr lang="en-GB" sz="3200" dirty="0">
                <a:solidFill>
                  <a:srgbClr val="501C28"/>
                </a:solidFill>
                <a:effectLst/>
                <a:latin typeface="Calibri" panose="020F0502020204030204" pitchFamily="34" charset="0"/>
                <a:ea typeface="Calibri" panose="020F0502020204030204" pitchFamily="34" charset="0"/>
              </a:rPr>
              <a:t> &lt;</a:t>
            </a:r>
            <a:r>
              <a:rPr lang="en-GB" sz="3200" u="sng" dirty="0">
                <a:solidFill>
                  <a:srgbClr val="501C28"/>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https://dundee.onlinesurveys.ac.uk/mi-2021-s4-application?fbclid=IwAR2Hy1dBjH--RWDdoAS7vc4ltQ5HX96FO2cR6Qhw6vJJl2J6vnwehoxzNtQ</a:t>
            </a:r>
            <a:endParaRPr lang="en-GB" dirty="0"/>
          </a:p>
        </p:txBody>
      </p:sp>
    </p:spTree>
    <p:extLst>
      <p:ext uri="{BB962C8B-B14F-4D97-AF65-F5344CB8AC3E}">
        <p14:creationId xmlns:p14="http://schemas.microsoft.com/office/powerpoint/2010/main" val="2831420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BC0B8-CF65-49A3-A105-05B99D7C8371}"/>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BE30AE9-0848-462D-8057-EDEE249A1486}"/>
              </a:ext>
            </a:extLst>
          </p:cNvPr>
          <p:cNvSpPr>
            <a:spLocks noGrp="1"/>
          </p:cNvSpPr>
          <p:nvPr>
            <p:ph idx="1"/>
          </p:nvPr>
        </p:nvSpPr>
        <p:spPr>
          <a:xfrm>
            <a:off x="677334" y="2686233"/>
            <a:ext cx="8596668" cy="3355129"/>
          </a:xfrm>
        </p:spPr>
        <p:txBody>
          <a:bodyPr/>
          <a:lstStyle/>
          <a:p>
            <a:r>
              <a:rPr lang="en-GB" b="1" i="0" dirty="0">
                <a:solidFill>
                  <a:srgbClr val="501C28"/>
                </a:solidFill>
                <a:effectLst/>
                <a:latin typeface="Open Sans"/>
              </a:rPr>
              <a:t>Leaving school soon? Want to get industry ready? The DYW Skills Academy is for you.</a:t>
            </a:r>
            <a:br>
              <a:rPr lang="en-GB" dirty="0">
                <a:solidFill>
                  <a:srgbClr val="501C28"/>
                </a:solidFill>
              </a:rPr>
            </a:br>
            <a:r>
              <a:rPr lang="en-GB" b="0" i="0" dirty="0">
                <a:solidFill>
                  <a:srgbClr val="501C28"/>
                </a:solidFill>
                <a:effectLst/>
                <a:latin typeface="Open Sans"/>
              </a:rPr>
              <a:t> </a:t>
            </a:r>
            <a:br>
              <a:rPr lang="en-GB" dirty="0">
                <a:solidFill>
                  <a:srgbClr val="501C28"/>
                </a:solidFill>
              </a:rPr>
            </a:br>
            <a:r>
              <a:rPr lang="en-GB" b="0" i="0" dirty="0">
                <a:solidFill>
                  <a:srgbClr val="501C28"/>
                </a:solidFill>
                <a:effectLst/>
                <a:latin typeface="Open Sans"/>
              </a:rPr>
              <a:t>Our ‘Get Industry Ready’ sessions give you the insight, skills and knowledge you need to build your industry readiness.  Our video content delivered by industry experts is open to everyone. We also have bite sized e-learning, virtual mock interviews and  CV checks by an employers on offer.  </a:t>
            </a:r>
            <a:br>
              <a:rPr lang="en-GB" dirty="0">
                <a:solidFill>
                  <a:srgbClr val="501C28"/>
                </a:solidFill>
              </a:rPr>
            </a:br>
            <a:r>
              <a:rPr lang="en-GB" b="0" i="0" dirty="0">
                <a:solidFill>
                  <a:srgbClr val="501C28"/>
                </a:solidFill>
                <a:effectLst/>
                <a:latin typeface="Open Sans"/>
              </a:rPr>
              <a:t> </a:t>
            </a:r>
            <a:br>
              <a:rPr lang="en-GB" b="0" i="0" dirty="0">
                <a:solidFill>
                  <a:srgbClr val="501C28"/>
                </a:solidFill>
                <a:effectLst/>
                <a:latin typeface="Open Sans"/>
              </a:rPr>
            </a:br>
            <a:r>
              <a:rPr lang="en-GB" b="0" i="0" dirty="0">
                <a:solidFill>
                  <a:srgbClr val="501C28"/>
                </a:solidFill>
                <a:effectLst/>
                <a:latin typeface="Open Sans"/>
              </a:rPr>
              <a:t>Interested? Click on the links in the following four slides fo</a:t>
            </a:r>
            <a:r>
              <a:rPr lang="en-GB" dirty="0">
                <a:solidFill>
                  <a:srgbClr val="501C28"/>
                </a:solidFill>
                <a:latin typeface="Open Sans"/>
              </a:rPr>
              <a:t>r access to a variety of interesting and informative video content and be inspired</a:t>
            </a:r>
            <a:r>
              <a:rPr lang="en-GB" b="0" i="0" dirty="0">
                <a:solidFill>
                  <a:srgbClr val="501C28"/>
                </a:solidFill>
                <a:effectLst/>
                <a:latin typeface="Open Sans"/>
              </a:rPr>
              <a:t> </a:t>
            </a:r>
            <a:endParaRPr lang="en-GB" dirty="0">
              <a:solidFill>
                <a:srgbClr val="501C28"/>
              </a:solidFill>
            </a:endParaRPr>
          </a:p>
        </p:txBody>
      </p:sp>
      <p:pic>
        <p:nvPicPr>
          <p:cNvPr id="5" name="Picture 4">
            <a:extLst>
              <a:ext uri="{FF2B5EF4-FFF2-40B4-BE49-F238E27FC236}">
                <a16:creationId xmlns:a16="http://schemas.microsoft.com/office/drawing/2014/main" id="{F0AC2286-B63C-4B73-B169-F098FCA4707C}"/>
              </a:ext>
            </a:extLst>
          </p:cNvPr>
          <p:cNvPicPr>
            <a:picLocks noChangeAspect="1"/>
          </p:cNvPicPr>
          <p:nvPr/>
        </p:nvPicPr>
        <p:blipFill>
          <a:blip r:embed="rId2"/>
          <a:stretch>
            <a:fillRect/>
          </a:stretch>
        </p:blipFill>
        <p:spPr>
          <a:xfrm>
            <a:off x="2917998" y="397565"/>
            <a:ext cx="5325218" cy="2076633"/>
          </a:xfrm>
          <a:prstGeom prst="rect">
            <a:avLst/>
          </a:prstGeom>
        </p:spPr>
      </p:pic>
    </p:spTree>
    <p:extLst>
      <p:ext uri="{BB962C8B-B14F-4D97-AF65-F5344CB8AC3E}">
        <p14:creationId xmlns:p14="http://schemas.microsoft.com/office/powerpoint/2010/main" val="2845334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4D846-949D-4DB7-BFCB-C93525FFD173}"/>
              </a:ext>
            </a:extLst>
          </p:cNvPr>
          <p:cNvSpPr>
            <a:spLocks noGrp="1"/>
          </p:cNvSpPr>
          <p:nvPr>
            <p:ph type="title"/>
          </p:nvPr>
        </p:nvSpPr>
        <p:spPr>
          <a:xfrm>
            <a:off x="6692909" y="2854035"/>
            <a:ext cx="3712814" cy="2770909"/>
          </a:xfrm>
        </p:spPr>
        <p:txBody>
          <a:bodyPr>
            <a:normAutofit/>
          </a:bodyPr>
          <a:lstStyle/>
          <a:p>
            <a:r>
              <a:rPr lang="en-GB" dirty="0">
                <a:solidFill>
                  <a:srgbClr val="501C28"/>
                </a:solidFill>
                <a:hlinkClick r:id="rId2">
                  <a:extLst>
                    <a:ext uri="{A12FA001-AC4F-418D-AE19-62706E023703}">
                      <ahyp:hlinkClr xmlns:ahyp="http://schemas.microsoft.com/office/drawing/2018/hyperlinkcolor" val="tx"/>
                    </a:ext>
                  </a:extLst>
                </a:hlinkClick>
              </a:rPr>
              <a:t>Industry Insights - DYW – Scotland</a:t>
            </a:r>
            <a:br>
              <a:rPr lang="en-GB" dirty="0">
                <a:solidFill>
                  <a:srgbClr val="501C28"/>
                </a:solidFill>
              </a:rPr>
            </a:br>
            <a:endParaRPr lang="en-GB" dirty="0">
              <a:solidFill>
                <a:srgbClr val="501C28"/>
              </a:solidFill>
            </a:endParaRPr>
          </a:p>
        </p:txBody>
      </p:sp>
      <p:pic>
        <p:nvPicPr>
          <p:cNvPr id="5" name="Content Placeholder 4">
            <a:extLst>
              <a:ext uri="{FF2B5EF4-FFF2-40B4-BE49-F238E27FC236}">
                <a16:creationId xmlns:a16="http://schemas.microsoft.com/office/drawing/2014/main" id="{B6CAECA2-82D1-4823-83BD-18BC4BAF2A78}"/>
              </a:ext>
            </a:extLst>
          </p:cNvPr>
          <p:cNvPicPr>
            <a:picLocks noGrp="1" noChangeAspect="1"/>
          </p:cNvPicPr>
          <p:nvPr>
            <p:ph idx="1"/>
          </p:nvPr>
        </p:nvPicPr>
        <p:blipFill>
          <a:blip r:embed="rId3"/>
          <a:stretch>
            <a:fillRect/>
          </a:stretch>
        </p:blipFill>
        <p:spPr>
          <a:xfrm>
            <a:off x="873039" y="2660737"/>
            <a:ext cx="4419397" cy="3955175"/>
          </a:xfrm>
        </p:spPr>
      </p:pic>
      <p:pic>
        <p:nvPicPr>
          <p:cNvPr id="6" name="Picture 5">
            <a:extLst>
              <a:ext uri="{FF2B5EF4-FFF2-40B4-BE49-F238E27FC236}">
                <a16:creationId xmlns:a16="http://schemas.microsoft.com/office/drawing/2014/main" id="{2231C5E9-12FF-4765-9397-F7E8BFF2D858}"/>
              </a:ext>
            </a:extLst>
          </p:cNvPr>
          <p:cNvPicPr>
            <a:picLocks noChangeAspect="1"/>
          </p:cNvPicPr>
          <p:nvPr/>
        </p:nvPicPr>
        <p:blipFill>
          <a:blip r:embed="rId4"/>
          <a:stretch>
            <a:fillRect/>
          </a:stretch>
        </p:blipFill>
        <p:spPr>
          <a:xfrm>
            <a:off x="3227047" y="242088"/>
            <a:ext cx="5322269" cy="2078916"/>
          </a:xfrm>
          <a:prstGeom prst="rect">
            <a:avLst/>
          </a:prstGeom>
        </p:spPr>
      </p:pic>
      <p:pic>
        <p:nvPicPr>
          <p:cNvPr id="4" name="Picture 3">
            <a:extLst>
              <a:ext uri="{FF2B5EF4-FFF2-40B4-BE49-F238E27FC236}">
                <a16:creationId xmlns:a16="http://schemas.microsoft.com/office/drawing/2014/main" id="{A5138336-945E-4921-B6F5-885CA35FA36E}"/>
              </a:ext>
            </a:extLst>
          </p:cNvPr>
          <p:cNvPicPr>
            <a:picLocks noChangeAspect="1"/>
          </p:cNvPicPr>
          <p:nvPr/>
        </p:nvPicPr>
        <p:blipFill>
          <a:blip r:embed="rId5"/>
          <a:stretch>
            <a:fillRect/>
          </a:stretch>
        </p:blipFill>
        <p:spPr>
          <a:xfrm>
            <a:off x="6935261" y="4069250"/>
            <a:ext cx="3109284" cy="2719875"/>
          </a:xfrm>
          <a:prstGeom prst="rect">
            <a:avLst/>
          </a:prstGeom>
          <a:effectLst>
            <a:softEdge rad="368300"/>
          </a:effectLst>
        </p:spPr>
      </p:pic>
    </p:spTree>
    <p:extLst>
      <p:ext uri="{BB962C8B-B14F-4D97-AF65-F5344CB8AC3E}">
        <p14:creationId xmlns:p14="http://schemas.microsoft.com/office/powerpoint/2010/main" val="2893789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2A681-B74B-45BE-85A6-4E43116DC532}"/>
              </a:ext>
            </a:extLst>
          </p:cNvPr>
          <p:cNvSpPr>
            <a:spLocks noGrp="1"/>
          </p:cNvSpPr>
          <p:nvPr>
            <p:ph type="title"/>
          </p:nvPr>
        </p:nvSpPr>
        <p:spPr>
          <a:xfrm>
            <a:off x="6747164" y="2784762"/>
            <a:ext cx="3740727" cy="2715493"/>
          </a:xfrm>
        </p:spPr>
        <p:txBody>
          <a:bodyPr>
            <a:normAutofit/>
          </a:bodyPr>
          <a:lstStyle/>
          <a:p>
            <a:r>
              <a:rPr lang="en-GB" dirty="0">
                <a:solidFill>
                  <a:srgbClr val="501C28"/>
                </a:solidFill>
                <a:hlinkClick r:id="rId2">
                  <a:extLst>
                    <a:ext uri="{A12FA001-AC4F-418D-AE19-62706E023703}">
                      <ahyp:hlinkClr xmlns:ahyp="http://schemas.microsoft.com/office/drawing/2018/hyperlinkcolor" val="tx"/>
                    </a:ext>
                  </a:extLst>
                </a:hlinkClick>
              </a:rPr>
              <a:t>Watch the ​Videos (</a:t>
            </a:r>
            <a:r>
              <a:rPr lang="en-GB" dirty="0" err="1">
                <a:solidFill>
                  <a:srgbClr val="501C28"/>
                </a:solidFill>
                <a:hlinkClick r:id="rId2">
                  <a:extLst>
                    <a:ext uri="{A12FA001-AC4F-418D-AE19-62706E023703}">
                      <ahyp:hlinkClr xmlns:ahyp="http://schemas.microsoft.com/office/drawing/2018/hyperlinkcolor" val="tx"/>
                    </a:ext>
                  </a:extLst>
                </a:hlinkClick>
              </a:rPr>
              <a:t>dyw.scot</a:t>
            </a:r>
            <a:r>
              <a:rPr lang="en-GB" dirty="0">
                <a:solidFill>
                  <a:srgbClr val="501C28"/>
                </a:solidFill>
                <a:hlinkClick r:id="rId2">
                  <a:extLst>
                    <a:ext uri="{A12FA001-AC4F-418D-AE19-62706E023703}">
                      <ahyp:hlinkClr xmlns:ahyp="http://schemas.microsoft.com/office/drawing/2018/hyperlinkcolor" val="tx"/>
                    </a:ext>
                  </a:extLst>
                </a:hlinkClick>
              </a:rPr>
              <a:t>)</a:t>
            </a:r>
            <a:br>
              <a:rPr lang="en-GB" dirty="0">
                <a:solidFill>
                  <a:srgbClr val="501C28"/>
                </a:solidFill>
              </a:rPr>
            </a:br>
            <a:endParaRPr lang="en-GB" dirty="0">
              <a:solidFill>
                <a:srgbClr val="501C28"/>
              </a:solidFill>
            </a:endParaRPr>
          </a:p>
        </p:txBody>
      </p:sp>
      <p:pic>
        <p:nvPicPr>
          <p:cNvPr id="5" name="Content Placeholder 4">
            <a:extLst>
              <a:ext uri="{FF2B5EF4-FFF2-40B4-BE49-F238E27FC236}">
                <a16:creationId xmlns:a16="http://schemas.microsoft.com/office/drawing/2014/main" id="{36748AFA-4821-49E0-A40B-ADC19CDA2A63}"/>
              </a:ext>
            </a:extLst>
          </p:cNvPr>
          <p:cNvPicPr>
            <a:picLocks noGrp="1" noChangeAspect="1"/>
          </p:cNvPicPr>
          <p:nvPr>
            <p:ph idx="1"/>
          </p:nvPr>
        </p:nvPicPr>
        <p:blipFill>
          <a:blip r:embed="rId3"/>
          <a:stretch>
            <a:fillRect/>
          </a:stretch>
        </p:blipFill>
        <p:spPr>
          <a:xfrm>
            <a:off x="869594" y="2784762"/>
            <a:ext cx="4156363" cy="3848027"/>
          </a:xfrm>
        </p:spPr>
      </p:pic>
      <p:pic>
        <p:nvPicPr>
          <p:cNvPr id="6" name="Picture 5">
            <a:extLst>
              <a:ext uri="{FF2B5EF4-FFF2-40B4-BE49-F238E27FC236}">
                <a16:creationId xmlns:a16="http://schemas.microsoft.com/office/drawing/2014/main" id="{0E41D744-D862-41F9-A245-0906402B1D91}"/>
              </a:ext>
            </a:extLst>
          </p:cNvPr>
          <p:cNvPicPr>
            <a:picLocks noChangeAspect="1"/>
          </p:cNvPicPr>
          <p:nvPr/>
        </p:nvPicPr>
        <p:blipFill>
          <a:blip r:embed="rId4"/>
          <a:stretch>
            <a:fillRect/>
          </a:stretch>
        </p:blipFill>
        <p:spPr>
          <a:xfrm>
            <a:off x="3310174" y="225211"/>
            <a:ext cx="5322269" cy="2078916"/>
          </a:xfrm>
          <a:prstGeom prst="rect">
            <a:avLst/>
          </a:prstGeom>
        </p:spPr>
      </p:pic>
      <p:pic>
        <p:nvPicPr>
          <p:cNvPr id="4" name="Picture 3">
            <a:extLst>
              <a:ext uri="{FF2B5EF4-FFF2-40B4-BE49-F238E27FC236}">
                <a16:creationId xmlns:a16="http://schemas.microsoft.com/office/drawing/2014/main" id="{883BCA8F-A98F-45ED-9696-6A6466063592}"/>
              </a:ext>
            </a:extLst>
          </p:cNvPr>
          <p:cNvPicPr>
            <a:picLocks noChangeAspect="1"/>
          </p:cNvPicPr>
          <p:nvPr/>
        </p:nvPicPr>
        <p:blipFill>
          <a:blip r:embed="rId5"/>
          <a:stretch>
            <a:fillRect/>
          </a:stretch>
        </p:blipFill>
        <p:spPr>
          <a:xfrm>
            <a:off x="7166045" y="4207312"/>
            <a:ext cx="2795317" cy="2276546"/>
          </a:xfrm>
          <a:prstGeom prst="rect">
            <a:avLst/>
          </a:prstGeom>
          <a:effectLst>
            <a:softEdge rad="177800"/>
          </a:effectLst>
        </p:spPr>
      </p:pic>
    </p:spTree>
    <p:extLst>
      <p:ext uri="{BB962C8B-B14F-4D97-AF65-F5344CB8AC3E}">
        <p14:creationId xmlns:p14="http://schemas.microsoft.com/office/powerpoint/2010/main" val="3572602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1098D-FF8A-456A-A04B-29F7D847F74B}"/>
              </a:ext>
            </a:extLst>
          </p:cNvPr>
          <p:cNvSpPr>
            <a:spLocks noGrp="1"/>
          </p:cNvSpPr>
          <p:nvPr>
            <p:ph type="title"/>
          </p:nvPr>
        </p:nvSpPr>
        <p:spPr>
          <a:xfrm>
            <a:off x="6567054" y="3288045"/>
            <a:ext cx="4031673" cy="4257862"/>
          </a:xfrm>
        </p:spPr>
        <p:txBody>
          <a:bodyPr>
            <a:normAutofit/>
          </a:bodyPr>
          <a:lstStyle/>
          <a:p>
            <a:r>
              <a:rPr lang="en-GB" dirty="0">
                <a:solidFill>
                  <a:srgbClr val="501C28"/>
                </a:solidFill>
                <a:hlinkClick r:id="rId2">
                  <a:extLst>
                    <a:ext uri="{A12FA001-AC4F-418D-AE19-62706E023703}">
                      <ahyp:hlinkClr xmlns:ahyp="http://schemas.microsoft.com/office/drawing/2018/hyperlinkcolor" val="tx"/>
                    </a:ext>
                  </a:extLst>
                </a:hlinkClick>
              </a:rPr>
              <a:t>Find out more (</a:t>
            </a:r>
            <a:r>
              <a:rPr lang="en-GB" dirty="0" err="1">
                <a:solidFill>
                  <a:srgbClr val="501C28"/>
                </a:solidFill>
                <a:hlinkClick r:id="rId2">
                  <a:extLst>
                    <a:ext uri="{A12FA001-AC4F-418D-AE19-62706E023703}">
                      <ahyp:hlinkClr xmlns:ahyp="http://schemas.microsoft.com/office/drawing/2018/hyperlinkcolor" val="tx"/>
                    </a:ext>
                  </a:extLst>
                </a:hlinkClick>
              </a:rPr>
              <a:t>dyw.scot</a:t>
            </a:r>
            <a:r>
              <a:rPr lang="en-GB" dirty="0">
                <a:solidFill>
                  <a:srgbClr val="501C28"/>
                </a:solidFill>
                <a:hlinkClick r:id="rId2">
                  <a:extLst>
                    <a:ext uri="{A12FA001-AC4F-418D-AE19-62706E023703}">
                      <ahyp:hlinkClr xmlns:ahyp="http://schemas.microsoft.com/office/drawing/2018/hyperlinkcolor" val="tx"/>
                    </a:ext>
                  </a:extLst>
                </a:hlinkClick>
              </a:rPr>
              <a:t>)</a:t>
            </a:r>
            <a:br>
              <a:rPr lang="en-GB" dirty="0">
                <a:solidFill>
                  <a:srgbClr val="501C28"/>
                </a:solidFill>
              </a:rPr>
            </a:br>
            <a:endParaRPr lang="en-GB" dirty="0">
              <a:solidFill>
                <a:srgbClr val="501C28"/>
              </a:solidFill>
            </a:endParaRPr>
          </a:p>
        </p:txBody>
      </p:sp>
      <p:pic>
        <p:nvPicPr>
          <p:cNvPr id="5" name="Content Placeholder 4">
            <a:extLst>
              <a:ext uri="{FF2B5EF4-FFF2-40B4-BE49-F238E27FC236}">
                <a16:creationId xmlns:a16="http://schemas.microsoft.com/office/drawing/2014/main" id="{8F53360B-7383-425F-BCD7-DB2FFE136529}"/>
              </a:ext>
            </a:extLst>
          </p:cNvPr>
          <p:cNvPicPr>
            <a:picLocks noGrp="1" noChangeAspect="1"/>
          </p:cNvPicPr>
          <p:nvPr>
            <p:ph idx="1"/>
          </p:nvPr>
        </p:nvPicPr>
        <p:blipFill>
          <a:blip r:embed="rId3"/>
          <a:stretch>
            <a:fillRect/>
          </a:stretch>
        </p:blipFill>
        <p:spPr>
          <a:xfrm>
            <a:off x="921026" y="2706154"/>
            <a:ext cx="4247322" cy="3893127"/>
          </a:xfrm>
        </p:spPr>
      </p:pic>
      <p:pic>
        <p:nvPicPr>
          <p:cNvPr id="6" name="Picture 5">
            <a:extLst>
              <a:ext uri="{FF2B5EF4-FFF2-40B4-BE49-F238E27FC236}">
                <a16:creationId xmlns:a16="http://schemas.microsoft.com/office/drawing/2014/main" id="{9CFE894C-C474-4D39-8F0F-CD9AD9AF9A66}"/>
              </a:ext>
            </a:extLst>
          </p:cNvPr>
          <p:cNvPicPr>
            <a:picLocks noChangeAspect="1"/>
          </p:cNvPicPr>
          <p:nvPr/>
        </p:nvPicPr>
        <p:blipFill>
          <a:blip r:embed="rId4"/>
          <a:stretch>
            <a:fillRect/>
          </a:stretch>
        </p:blipFill>
        <p:spPr>
          <a:xfrm>
            <a:off x="3670392" y="262502"/>
            <a:ext cx="5322269" cy="2078916"/>
          </a:xfrm>
          <a:prstGeom prst="rect">
            <a:avLst/>
          </a:prstGeom>
        </p:spPr>
      </p:pic>
    </p:spTree>
    <p:extLst>
      <p:ext uri="{BB962C8B-B14F-4D97-AF65-F5344CB8AC3E}">
        <p14:creationId xmlns:p14="http://schemas.microsoft.com/office/powerpoint/2010/main" val="3774155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740A9-6EEE-4243-B39A-3375C3B6FCDA}"/>
              </a:ext>
            </a:extLst>
          </p:cNvPr>
          <p:cNvSpPr>
            <a:spLocks noGrp="1"/>
          </p:cNvSpPr>
          <p:nvPr>
            <p:ph type="title"/>
          </p:nvPr>
        </p:nvSpPr>
        <p:spPr>
          <a:xfrm>
            <a:off x="6602754" y="3429000"/>
            <a:ext cx="4613564" cy="3962400"/>
          </a:xfrm>
        </p:spPr>
        <p:txBody>
          <a:bodyPr>
            <a:normAutofit/>
          </a:bodyPr>
          <a:lstStyle/>
          <a:p>
            <a:r>
              <a:rPr lang="en-GB" dirty="0">
                <a:solidFill>
                  <a:srgbClr val="501C28"/>
                </a:solidFill>
                <a:hlinkClick r:id="rId2">
                  <a:extLst>
                    <a:ext uri="{A12FA001-AC4F-418D-AE19-62706E023703}">
                      <ahyp:hlinkClr xmlns:ahyp="http://schemas.microsoft.com/office/drawing/2018/hyperlinkcolor" val="tx"/>
                    </a:ext>
                  </a:extLst>
                </a:hlinkClick>
              </a:rPr>
              <a:t>Find out more (</a:t>
            </a:r>
            <a:r>
              <a:rPr lang="en-GB" dirty="0" err="1">
                <a:solidFill>
                  <a:srgbClr val="501C28"/>
                </a:solidFill>
                <a:hlinkClick r:id="rId2">
                  <a:extLst>
                    <a:ext uri="{A12FA001-AC4F-418D-AE19-62706E023703}">
                      <ahyp:hlinkClr xmlns:ahyp="http://schemas.microsoft.com/office/drawing/2018/hyperlinkcolor" val="tx"/>
                    </a:ext>
                  </a:extLst>
                </a:hlinkClick>
              </a:rPr>
              <a:t>dyw.scot</a:t>
            </a:r>
            <a:r>
              <a:rPr lang="en-GB" dirty="0">
                <a:solidFill>
                  <a:srgbClr val="501C28"/>
                </a:solidFill>
                <a:hlinkClick r:id="rId2">
                  <a:extLst>
                    <a:ext uri="{A12FA001-AC4F-418D-AE19-62706E023703}">
                      <ahyp:hlinkClr xmlns:ahyp="http://schemas.microsoft.com/office/drawing/2018/hyperlinkcolor" val="tx"/>
                    </a:ext>
                  </a:extLst>
                </a:hlinkClick>
              </a:rPr>
              <a:t>)</a:t>
            </a:r>
            <a:endParaRPr lang="en-GB" dirty="0">
              <a:solidFill>
                <a:srgbClr val="501C28"/>
              </a:solidFill>
            </a:endParaRPr>
          </a:p>
        </p:txBody>
      </p:sp>
      <p:pic>
        <p:nvPicPr>
          <p:cNvPr id="5" name="Content Placeholder 4">
            <a:extLst>
              <a:ext uri="{FF2B5EF4-FFF2-40B4-BE49-F238E27FC236}">
                <a16:creationId xmlns:a16="http://schemas.microsoft.com/office/drawing/2014/main" id="{F531D8FA-A7F0-4895-AE8C-48588FA96B17}"/>
              </a:ext>
            </a:extLst>
          </p:cNvPr>
          <p:cNvPicPr>
            <a:picLocks noGrp="1" noChangeAspect="1"/>
          </p:cNvPicPr>
          <p:nvPr>
            <p:ph idx="1"/>
          </p:nvPr>
        </p:nvPicPr>
        <p:blipFill>
          <a:blip r:embed="rId3"/>
          <a:stretch>
            <a:fillRect/>
          </a:stretch>
        </p:blipFill>
        <p:spPr>
          <a:xfrm>
            <a:off x="1026876" y="2812472"/>
            <a:ext cx="4189061" cy="3858727"/>
          </a:xfrm>
        </p:spPr>
      </p:pic>
      <p:pic>
        <p:nvPicPr>
          <p:cNvPr id="6" name="Picture 5">
            <a:extLst>
              <a:ext uri="{FF2B5EF4-FFF2-40B4-BE49-F238E27FC236}">
                <a16:creationId xmlns:a16="http://schemas.microsoft.com/office/drawing/2014/main" id="{26B554BC-491E-42F6-8FA4-204C113AE0A4}"/>
              </a:ext>
            </a:extLst>
          </p:cNvPr>
          <p:cNvPicPr>
            <a:picLocks noChangeAspect="1"/>
          </p:cNvPicPr>
          <p:nvPr/>
        </p:nvPicPr>
        <p:blipFill>
          <a:blip r:embed="rId4"/>
          <a:stretch>
            <a:fillRect/>
          </a:stretch>
        </p:blipFill>
        <p:spPr>
          <a:xfrm>
            <a:off x="3587267" y="408343"/>
            <a:ext cx="5322269" cy="2078916"/>
          </a:xfrm>
          <a:prstGeom prst="rect">
            <a:avLst/>
          </a:prstGeom>
        </p:spPr>
      </p:pic>
    </p:spTree>
    <p:extLst>
      <p:ext uri="{BB962C8B-B14F-4D97-AF65-F5344CB8AC3E}">
        <p14:creationId xmlns:p14="http://schemas.microsoft.com/office/powerpoint/2010/main" val="3345176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23A3B-718C-476C-9622-8346A9B3910F}"/>
              </a:ext>
            </a:extLst>
          </p:cNvPr>
          <p:cNvSpPr>
            <a:spLocks noGrp="1"/>
          </p:cNvSpPr>
          <p:nvPr>
            <p:ph type="title"/>
          </p:nvPr>
        </p:nvSpPr>
        <p:spPr>
          <a:xfrm>
            <a:off x="965761" y="444670"/>
            <a:ext cx="10260477" cy="1639455"/>
          </a:xfrm>
        </p:spPr>
        <p:txBody>
          <a:bodyPr>
            <a:normAutofit fontScale="90000"/>
          </a:bodyPr>
          <a:lstStyle/>
          <a:p>
            <a:r>
              <a:rPr lang="en-GB" dirty="0"/>
              <a:t>Explore the Young People sections on the DYW Website to start to develop your own future. </a:t>
            </a:r>
            <a:br>
              <a:rPr lang="en-GB" dirty="0"/>
            </a:br>
            <a:r>
              <a:rPr lang="en-GB" dirty="0">
                <a:solidFill>
                  <a:srgbClr val="501C28"/>
                </a:solidFill>
                <a:hlinkClick r:id="rId2">
                  <a:extLst>
                    <a:ext uri="{A12FA001-AC4F-418D-AE19-62706E023703}">
                      <ahyp:hlinkClr xmlns:ahyp="http://schemas.microsoft.com/office/drawing/2018/hyperlinkcolor" val="tx"/>
                    </a:ext>
                  </a:extLst>
                </a:hlinkClick>
              </a:rPr>
              <a:t>Find out More (</a:t>
            </a:r>
            <a:r>
              <a:rPr lang="en-GB" dirty="0" err="1">
                <a:solidFill>
                  <a:srgbClr val="501C28"/>
                </a:solidFill>
                <a:hlinkClick r:id="rId2">
                  <a:extLst>
                    <a:ext uri="{A12FA001-AC4F-418D-AE19-62706E023703}">
                      <ahyp:hlinkClr xmlns:ahyp="http://schemas.microsoft.com/office/drawing/2018/hyperlinkcolor" val="tx"/>
                    </a:ext>
                  </a:extLst>
                </a:hlinkClick>
              </a:rPr>
              <a:t>dyw.scot</a:t>
            </a:r>
            <a:r>
              <a:rPr lang="en-GB" dirty="0">
                <a:solidFill>
                  <a:srgbClr val="501C28"/>
                </a:solidFill>
                <a:hlinkClick r:id="rId2">
                  <a:extLst>
                    <a:ext uri="{A12FA001-AC4F-418D-AE19-62706E023703}">
                      <ahyp:hlinkClr xmlns:ahyp="http://schemas.microsoft.com/office/drawing/2018/hyperlinkcolor" val="tx"/>
                    </a:ext>
                  </a:extLst>
                </a:hlinkClick>
              </a:rPr>
              <a:t>)</a:t>
            </a:r>
            <a:br>
              <a:rPr lang="en-GB" dirty="0">
                <a:solidFill>
                  <a:srgbClr val="501C28"/>
                </a:solidFill>
              </a:rPr>
            </a:br>
            <a:r>
              <a:rPr lang="en-GB" dirty="0"/>
              <a:t>  </a:t>
            </a:r>
          </a:p>
        </p:txBody>
      </p:sp>
      <p:pic>
        <p:nvPicPr>
          <p:cNvPr id="5" name="Content Placeholder 4">
            <a:extLst>
              <a:ext uri="{FF2B5EF4-FFF2-40B4-BE49-F238E27FC236}">
                <a16:creationId xmlns:a16="http://schemas.microsoft.com/office/drawing/2014/main" id="{26336EC3-6B64-4350-B803-B65827396E43}"/>
              </a:ext>
            </a:extLst>
          </p:cNvPr>
          <p:cNvPicPr>
            <a:picLocks noGrp="1" noChangeAspect="1"/>
          </p:cNvPicPr>
          <p:nvPr>
            <p:ph idx="1"/>
          </p:nvPr>
        </p:nvPicPr>
        <p:blipFill>
          <a:blip r:embed="rId3"/>
          <a:stretch>
            <a:fillRect/>
          </a:stretch>
        </p:blipFill>
        <p:spPr>
          <a:xfrm>
            <a:off x="1177635" y="2084125"/>
            <a:ext cx="9933709" cy="4673252"/>
          </a:xfrm>
          <a:effectLst>
            <a:glow rad="76200">
              <a:schemeClr val="accent1">
                <a:alpha val="68000"/>
              </a:schemeClr>
            </a:glow>
            <a:softEdge rad="190500"/>
          </a:effectLst>
        </p:spPr>
      </p:pic>
    </p:spTree>
    <p:extLst>
      <p:ext uri="{BB962C8B-B14F-4D97-AF65-F5344CB8AC3E}">
        <p14:creationId xmlns:p14="http://schemas.microsoft.com/office/powerpoint/2010/main" val="625415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C8D87-2C2E-42A7-AB28-4E53DE38D07B}"/>
              </a:ext>
            </a:extLst>
          </p:cNvPr>
          <p:cNvSpPr>
            <a:spLocks noGrp="1"/>
          </p:cNvSpPr>
          <p:nvPr>
            <p:ph type="title"/>
          </p:nvPr>
        </p:nvSpPr>
        <p:spPr>
          <a:xfrm>
            <a:off x="676746" y="609600"/>
            <a:ext cx="3729076" cy="1320800"/>
          </a:xfrm>
        </p:spPr>
        <p:txBody>
          <a:bodyPr anchor="ctr">
            <a:normAutofit/>
          </a:bodyPr>
          <a:lstStyle/>
          <a:p>
            <a:r>
              <a:rPr lang="en-GB"/>
              <a:t>         </a:t>
            </a:r>
          </a:p>
        </p:txBody>
      </p:sp>
      <p:sp>
        <p:nvSpPr>
          <p:cNvPr id="3" name="Content Placeholder 2">
            <a:extLst>
              <a:ext uri="{FF2B5EF4-FFF2-40B4-BE49-F238E27FC236}">
                <a16:creationId xmlns:a16="http://schemas.microsoft.com/office/drawing/2014/main" id="{DD524C86-1F40-493A-833D-A1AAE0320C49}"/>
              </a:ext>
            </a:extLst>
          </p:cNvPr>
          <p:cNvSpPr>
            <a:spLocks noGrp="1"/>
          </p:cNvSpPr>
          <p:nvPr>
            <p:ph idx="1"/>
          </p:nvPr>
        </p:nvSpPr>
        <p:spPr>
          <a:xfrm>
            <a:off x="5195455" y="748145"/>
            <a:ext cx="5237018" cy="4336473"/>
          </a:xfrm>
        </p:spPr>
        <p:txBody>
          <a:bodyPr>
            <a:normAutofit fontScale="85000" lnSpcReduction="20000"/>
          </a:bodyPr>
          <a:lstStyle/>
          <a:p>
            <a:endParaRPr lang="en-GB" dirty="0"/>
          </a:p>
          <a:p>
            <a:endParaRPr lang="en-GB" dirty="0"/>
          </a:p>
          <a:p>
            <a:endParaRPr lang="en-GB" dirty="0"/>
          </a:p>
          <a:p>
            <a:endParaRPr lang="en-GB" dirty="0"/>
          </a:p>
          <a:p>
            <a:endParaRPr lang="en-GB" dirty="0"/>
          </a:p>
          <a:p>
            <a:endParaRPr lang="en-GB" dirty="0"/>
          </a:p>
          <a:p>
            <a:pPr marL="1828800" lvl="4" indent="0">
              <a:buNone/>
            </a:pPr>
            <a:r>
              <a:rPr lang="en-GB" sz="4000" dirty="0"/>
              <a:t>Check each week for links to employment and training opportunities </a:t>
            </a:r>
          </a:p>
        </p:txBody>
      </p:sp>
      <p:pic>
        <p:nvPicPr>
          <p:cNvPr id="5" name="Picture 4">
            <a:extLst>
              <a:ext uri="{FF2B5EF4-FFF2-40B4-BE49-F238E27FC236}">
                <a16:creationId xmlns:a16="http://schemas.microsoft.com/office/drawing/2014/main" id="{D99DEDA0-40EF-4535-83F1-75AF4FC17371}"/>
              </a:ext>
            </a:extLst>
          </p:cNvPr>
          <p:cNvPicPr>
            <a:picLocks noChangeAspect="1"/>
          </p:cNvPicPr>
          <p:nvPr/>
        </p:nvPicPr>
        <p:blipFill>
          <a:blip r:embed="rId2"/>
          <a:stretch>
            <a:fillRect/>
          </a:stretch>
        </p:blipFill>
        <p:spPr>
          <a:xfrm>
            <a:off x="481977" y="1640585"/>
            <a:ext cx="5835696" cy="3287015"/>
          </a:xfrm>
          <a:prstGeom prst="rect">
            <a:avLst/>
          </a:prstGeom>
        </p:spPr>
      </p:pic>
    </p:spTree>
    <p:extLst>
      <p:ext uri="{BB962C8B-B14F-4D97-AF65-F5344CB8AC3E}">
        <p14:creationId xmlns:p14="http://schemas.microsoft.com/office/powerpoint/2010/main" val="1873147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C8D87-2C2E-42A7-AB28-4E53DE38D07B}"/>
              </a:ext>
            </a:extLst>
          </p:cNvPr>
          <p:cNvSpPr>
            <a:spLocks noGrp="1"/>
          </p:cNvSpPr>
          <p:nvPr>
            <p:ph type="title"/>
          </p:nvPr>
        </p:nvSpPr>
        <p:spPr>
          <a:xfrm>
            <a:off x="676746" y="609600"/>
            <a:ext cx="3729076" cy="1320800"/>
          </a:xfrm>
        </p:spPr>
        <p:txBody>
          <a:bodyPr anchor="ctr">
            <a:normAutofit/>
          </a:bodyPr>
          <a:lstStyle/>
          <a:p>
            <a:r>
              <a:rPr lang="en-GB"/>
              <a:t>         </a:t>
            </a:r>
          </a:p>
        </p:txBody>
      </p:sp>
      <p:sp>
        <p:nvSpPr>
          <p:cNvPr id="3" name="Content Placeholder 2">
            <a:extLst>
              <a:ext uri="{FF2B5EF4-FFF2-40B4-BE49-F238E27FC236}">
                <a16:creationId xmlns:a16="http://schemas.microsoft.com/office/drawing/2014/main" id="{DD524C86-1F40-493A-833D-A1AAE0320C49}"/>
              </a:ext>
            </a:extLst>
          </p:cNvPr>
          <p:cNvSpPr>
            <a:spLocks noGrp="1"/>
          </p:cNvSpPr>
          <p:nvPr>
            <p:ph idx="1"/>
          </p:nvPr>
        </p:nvSpPr>
        <p:spPr>
          <a:xfrm>
            <a:off x="490329" y="4605197"/>
            <a:ext cx="7606535" cy="1643203"/>
          </a:xfrm>
        </p:spPr>
        <p:txBody>
          <a:bodyPr>
            <a:normAutofit lnSpcReduction="10000"/>
          </a:bodyPr>
          <a:lstStyle/>
          <a:p>
            <a:endParaRPr lang="en-GB" dirty="0"/>
          </a:p>
          <a:p>
            <a:endParaRPr lang="en-GB" dirty="0"/>
          </a:p>
          <a:p>
            <a:endParaRPr lang="en-GB" dirty="0"/>
          </a:p>
          <a:p>
            <a:r>
              <a:rPr lang="en-GB" sz="2800" dirty="0"/>
              <a:t>See next slide for more information</a:t>
            </a:r>
          </a:p>
          <a:p>
            <a:endParaRPr lang="en-GB" sz="2800" dirty="0"/>
          </a:p>
          <a:p>
            <a:endParaRPr lang="en-GB" dirty="0"/>
          </a:p>
        </p:txBody>
      </p:sp>
      <p:pic>
        <p:nvPicPr>
          <p:cNvPr id="5" name="Picture 4">
            <a:extLst>
              <a:ext uri="{FF2B5EF4-FFF2-40B4-BE49-F238E27FC236}">
                <a16:creationId xmlns:a16="http://schemas.microsoft.com/office/drawing/2014/main" id="{D99DEDA0-40EF-4535-83F1-75AF4FC17371}"/>
              </a:ext>
            </a:extLst>
          </p:cNvPr>
          <p:cNvPicPr>
            <a:picLocks noChangeAspect="1"/>
          </p:cNvPicPr>
          <p:nvPr/>
        </p:nvPicPr>
        <p:blipFill>
          <a:blip r:embed="rId2"/>
          <a:stretch>
            <a:fillRect/>
          </a:stretch>
        </p:blipFill>
        <p:spPr>
          <a:xfrm>
            <a:off x="-1" y="0"/>
            <a:ext cx="4402873" cy="2479963"/>
          </a:xfrm>
          <a:prstGeom prst="rect">
            <a:avLst/>
          </a:prstGeom>
        </p:spPr>
      </p:pic>
      <p:pic>
        <p:nvPicPr>
          <p:cNvPr id="12" name="Picture 11">
            <a:extLst>
              <a:ext uri="{FF2B5EF4-FFF2-40B4-BE49-F238E27FC236}">
                <a16:creationId xmlns:a16="http://schemas.microsoft.com/office/drawing/2014/main" id="{4B7659AE-ED47-46BF-B1DA-44C161576C26}"/>
              </a:ext>
            </a:extLst>
          </p:cNvPr>
          <p:cNvPicPr>
            <a:picLocks noChangeAspect="1"/>
          </p:cNvPicPr>
          <p:nvPr/>
        </p:nvPicPr>
        <p:blipFill>
          <a:blip r:embed="rId3"/>
          <a:stretch>
            <a:fillRect/>
          </a:stretch>
        </p:blipFill>
        <p:spPr>
          <a:xfrm>
            <a:off x="5346670" y="286526"/>
            <a:ext cx="6171049" cy="1435626"/>
          </a:xfrm>
          <a:prstGeom prst="rect">
            <a:avLst/>
          </a:prstGeom>
        </p:spPr>
      </p:pic>
      <p:pic>
        <p:nvPicPr>
          <p:cNvPr id="14" name="Picture 13">
            <a:extLst>
              <a:ext uri="{FF2B5EF4-FFF2-40B4-BE49-F238E27FC236}">
                <a16:creationId xmlns:a16="http://schemas.microsoft.com/office/drawing/2014/main" id="{284757B8-7189-45C4-8D78-CEB153B2557B}"/>
              </a:ext>
            </a:extLst>
          </p:cNvPr>
          <p:cNvPicPr>
            <a:picLocks noChangeAspect="1"/>
          </p:cNvPicPr>
          <p:nvPr/>
        </p:nvPicPr>
        <p:blipFill>
          <a:blip r:embed="rId4"/>
          <a:stretch>
            <a:fillRect/>
          </a:stretch>
        </p:blipFill>
        <p:spPr>
          <a:xfrm>
            <a:off x="1759527" y="2724529"/>
            <a:ext cx="8240275" cy="1924319"/>
          </a:xfrm>
          <a:prstGeom prst="rect">
            <a:avLst/>
          </a:prstGeom>
        </p:spPr>
      </p:pic>
      <p:pic>
        <p:nvPicPr>
          <p:cNvPr id="16" name="Picture 15">
            <a:extLst>
              <a:ext uri="{FF2B5EF4-FFF2-40B4-BE49-F238E27FC236}">
                <a16:creationId xmlns:a16="http://schemas.microsoft.com/office/drawing/2014/main" id="{C37121E3-6678-4234-B310-82E4E1D19695}"/>
              </a:ext>
            </a:extLst>
          </p:cNvPr>
          <p:cNvPicPr>
            <a:picLocks noChangeAspect="1"/>
          </p:cNvPicPr>
          <p:nvPr/>
        </p:nvPicPr>
        <p:blipFill>
          <a:blip r:embed="rId5"/>
          <a:stretch>
            <a:fillRect/>
          </a:stretch>
        </p:blipFill>
        <p:spPr>
          <a:xfrm>
            <a:off x="8924469" y="4752681"/>
            <a:ext cx="3267531" cy="2105319"/>
          </a:xfrm>
          <a:prstGeom prst="rect">
            <a:avLst/>
          </a:prstGeom>
        </p:spPr>
      </p:pic>
    </p:spTree>
    <p:extLst>
      <p:ext uri="{BB962C8B-B14F-4D97-AF65-F5344CB8AC3E}">
        <p14:creationId xmlns:p14="http://schemas.microsoft.com/office/powerpoint/2010/main" val="4079141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C8D87-2C2E-42A7-AB28-4E53DE38D07B}"/>
              </a:ext>
            </a:extLst>
          </p:cNvPr>
          <p:cNvSpPr>
            <a:spLocks noGrp="1"/>
          </p:cNvSpPr>
          <p:nvPr>
            <p:ph type="title"/>
          </p:nvPr>
        </p:nvSpPr>
        <p:spPr>
          <a:xfrm>
            <a:off x="676746" y="609600"/>
            <a:ext cx="3729076" cy="1320800"/>
          </a:xfrm>
        </p:spPr>
        <p:txBody>
          <a:bodyPr anchor="ctr">
            <a:normAutofit/>
          </a:bodyPr>
          <a:lstStyle/>
          <a:p>
            <a:r>
              <a:rPr lang="en-GB"/>
              <a:t>         </a:t>
            </a:r>
          </a:p>
        </p:txBody>
      </p:sp>
      <p:sp>
        <p:nvSpPr>
          <p:cNvPr id="3" name="Content Placeholder 2">
            <a:extLst>
              <a:ext uri="{FF2B5EF4-FFF2-40B4-BE49-F238E27FC236}">
                <a16:creationId xmlns:a16="http://schemas.microsoft.com/office/drawing/2014/main" id="{DD524C86-1F40-493A-833D-A1AAE0320C49}"/>
              </a:ext>
            </a:extLst>
          </p:cNvPr>
          <p:cNvSpPr>
            <a:spLocks noGrp="1"/>
          </p:cNvSpPr>
          <p:nvPr>
            <p:ph idx="1"/>
          </p:nvPr>
        </p:nvSpPr>
        <p:spPr>
          <a:xfrm>
            <a:off x="490329" y="2867891"/>
            <a:ext cx="3912543" cy="3380509"/>
          </a:xfrm>
        </p:spPr>
        <p:txBody>
          <a:bodyPr>
            <a:normAutofit lnSpcReduction="10000"/>
          </a:bodyPr>
          <a:lstStyle/>
          <a:p>
            <a:pPr marL="0" indent="0">
              <a:buNone/>
            </a:pPr>
            <a:endParaRPr lang="en-GB" dirty="0"/>
          </a:p>
          <a:p>
            <a:endParaRPr lang="en-GB" dirty="0"/>
          </a:p>
          <a:p>
            <a:endParaRPr lang="en-GB" dirty="0"/>
          </a:p>
          <a:p>
            <a:pPr marL="0" indent="0">
              <a:buNone/>
            </a:pPr>
            <a:r>
              <a:rPr lang="en-GB" sz="2800" dirty="0">
                <a:hlinkClick r:id="rId2"/>
              </a:rPr>
              <a:t> </a:t>
            </a:r>
          </a:p>
          <a:p>
            <a:r>
              <a:rPr lang="en-GB" sz="2800" dirty="0">
                <a:hlinkClick r:id="rId2"/>
              </a:rPr>
              <a:t>Click here to apply John Deere - Apprenticeship Finder</a:t>
            </a:r>
            <a:r>
              <a:rPr lang="en-GB" sz="2800" dirty="0"/>
              <a:t> </a:t>
            </a:r>
            <a:endParaRPr lang="en-GB" dirty="0"/>
          </a:p>
        </p:txBody>
      </p:sp>
      <p:pic>
        <p:nvPicPr>
          <p:cNvPr id="5" name="Picture 4">
            <a:extLst>
              <a:ext uri="{FF2B5EF4-FFF2-40B4-BE49-F238E27FC236}">
                <a16:creationId xmlns:a16="http://schemas.microsoft.com/office/drawing/2014/main" id="{D99DEDA0-40EF-4535-83F1-75AF4FC17371}"/>
              </a:ext>
            </a:extLst>
          </p:cNvPr>
          <p:cNvPicPr>
            <a:picLocks noChangeAspect="1"/>
          </p:cNvPicPr>
          <p:nvPr/>
        </p:nvPicPr>
        <p:blipFill>
          <a:blip r:embed="rId3"/>
          <a:stretch>
            <a:fillRect/>
          </a:stretch>
        </p:blipFill>
        <p:spPr>
          <a:xfrm>
            <a:off x="-1" y="0"/>
            <a:ext cx="4402873" cy="2479963"/>
          </a:xfrm>
          <a:prstGeom prst="rect">
            <a:avLst/>
          </a:prstGeom>
        </p:spPr>
      </p:pic>
      <p:pic>
        <p:nvPicPr>
          <p:cNvPr id="12" name="Picture 11">
            <a:extLst>
              <a:ext uri="{FF2B5EF4-FFF2-40B4-BE49-F238E27FC236}">
                <a16:creationId xmlns:a16="http://schemas.microsoft.com/office/drawing/2014/main" id="{4B7659AE-ED47-46BF-B1DA-44C161576C26}"/>
              </a:ext>
            </a:extLst>
          </p:cNvPr>
          <p:cNvPicPr>
            <a:picLocks noChangeAspect="1"/>
          </p:cNvPicPr>
          <p:nvPr/>
        </p:nvPicPr>
        <p:blipFill>
          <a:blip r:embed="rId4"/>
          <a:stretch>
            <a:fillRect/>
          </a:stretch>
        </p:blipFill>
        <p:spPr>
          <a:xfrm>
            <a:off x="5346670" y="286526"/>
            <a:ext cx="6171049" cy="1435626"/>
          </a:xfrm>
          <a:prstGeom prst="rect">
            <a:avLst/>
          </a:prstGeom>
        </p:spPr>
      </p:pic>
      <p:pic>
        <p:nvPicPr>
          <p:cNvPr id="6" name="Picture 5">
            <a:extLst>
              <a:ext uri="{FF2B5EF4-FFF2-40B4-BE49-F238E27FC236}">
                <a16:creationId xmlns:a16="http://schemas.microsoft.com/office/drawing/2014/main" id="{E3917B5E-1E33-4D43-B9D9-B4DF3AB4813F}"/>
              </a:ext>
            </a:extLst>
          </p:cNvPr>
          <p:cNvPicPr>
            <a:picLocks noChangeAspect="1"/>
          </p:cNvPicPr>
          <p:nvPr/>
        </p:nvPicPr>
        <p:blipFill>
          <a:blip r:embed="rId5"/>
          <a:stretch>
            <a:fillRect/>
          </a:stretch>
        </p:blipFill>
        <p:spPr>
          <a:xfrm>
            <a:off x="4585465" y="1926766"/>
            <a:ext cx="7606535" cy="4931234"/>
          </a:xfrm>
          <a:prstGeom prst="rect">
            <a:avLst/>
          </a:prstGeom>
        </p:spPr>
      </p:pic>
    </p:spTree>
    <p:extLst>
      <p:ext uri="{BB962C8B-B14F-4D97-AF65-F5344CB8AC3E}">
        <p14:creationId xmlns:p14="http://schemas.microsoft.com/office/powerpoint/2010/main" val="3787032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C8D87-2C2E-42A7-AB28-4E53DE38D07B}"/>
              </a:ext>
            </a:extLst>
          </p:cNvPr>
          <p:cNvSpPr>
            <a:spLocks noGrp="1"/>
          </p:cNvSpPr>
          <p:nvPr>
            <p:ph type="title"/>
          </p:nvPr>
        </p:nvSpPr>
        <p:spPr>
          <a:xfrm>
            <a:off x="676746" y="609600"/>
            <a:ext cx="3729076" cy="1320800"/>
          </a:xfrm>
        </p:spPr>
        <p:txBody>
          <a:bodyPr anchor="ctr">
            <a:normAutofit/>
          </a:bodyPr>
          <a:lstStyle/>
          <a:p>
            <a:r>
              <a:rPr lang="en-GB"/>
              <a:t>         </a:t>
            </a:r>
          </a:p>
        </p:txBody>
      </p:sp>
      <p:sp>
        <p:nvSpPr>
          <p:cNvPr id="3" name="Content Placeholder 2">
            <a:extLst>
              <a:ext uri="{FF2B5EF4-FFF2-40B4-BE49-F238E27FC236}">
                <a16:creationId xmlns:a16="http://schemas.microsoft.com/office/drawing/2014/main" id="{DD524C86-1F40-493A-833D-A1AAE0320C49}"/>
              </a:ext>
            </a:extLst>
          </p:cNvPr>
          <p:cNvSpPr>
            <a:spLocks noGrp="1"/>
          </p:cNvSpPr>
          <p:nvPr>
            <p:ph idx="1"/>
          </p:nvPr>
        </p:nvSpPr>
        <p:spPr>
          <a:xfrm>
            <a:off x="490329" y="2867891"/>
            <a:ext cx="3912543" cy="3380509"/>
          </a:xfrm>
        </p:spPr>
        <p:txBody>
          <a:bodyPr>
            <a:normAutofit lnSpcReduction="10000"/>
          </a:bodyPr>
          <a:lstStyle/>
          <a:p>
            <a:pPr marL="0" indent="0">
              <a:buNone/>
            </a:pPr>
            <a:endParaRPr lang="en-GB" dirty="0"/>
          </a:p>
          <a:p>
            <a:endParaRPr lang="en-GB" dirty="0"/>
          </a:p>
          <a:p>
            <a:endParaRPr lang="en-GB" dirty="0"/>
          </a:p>
          <a:p>
            <a:pPr marL="0" indent="0">
              <a:buNone/>
            </a:pPr>
            <a:r>
              <a:rPr lang="en-GB" sz="2800" dirty="0">
                <a:hlinkClick r:id="rId2"/>
              </a:rPr>
              <a:t> </a:t>
            </a:r>
          </a:p>
          <a:p>
            <a:r>
              <a:rPr lang="en-GB" sz="2800" dirty="0">
                <a:hlinkClick r:id="rId2"/>
              </a:rPr>
              <a:t>Click here to apply John Deere - Apprenticeship Finder</a:t>
            </a:r>
            <a:r>
              <a:rPr lang="en-GB" sz="2800" dirty="0"/>
              <a:t> </a:t>
            </a:r>
            <a:endParaRPr lang="en-GB" dirty="0"/>
          </a:p>
        </p:txBody>
      </p:sp>
      <p:pic>
        <p:nvPicPr>
          <p:cNvPr id="5" name="Picture 4">
            <a:extLst>
              <a:ext uri="{FF2B5EF4-FFF2-40B4-BE49-F238E27FC236}">
                <a16:creationId xmlns:a16="http://schemas.microsoft.com/office/drawing/2014/main" id="{D99DEDA0-40EF-4535-83F1-75AF4FC17371}"/>
              </a:ext>
            </a:extLst>
          </p:cNvPr>
          <p:cNvPicPr>
            <a:picLocks noChangeAspect="1"/>
          </p:cNvPicPr>
          <p:nvPr/>
        </p:nvPicPr>
        <p:blipFill>
          <a:blip r:embed="rId3"/>
          <a:stretch>
            <a:fillRect/>
          </a:stretch>
        </p:blipFill>
        <p:spPr>
          <a:xfrm>
            <a:off x="-1" y="0"/>
            <a:ext cx="4402873" cy="2479963"/>
          </a:xfrm>
          <a:prstGeom prst="rect">
            <a:avLst/>
          </a:prstGeom>
        </p:spPr>
      </p:pic>
      <p:pic>
        <p:nvPicPr>
          <p:cNvPr id="12" name="Picture 11">
            <a:extLst>
              <a:ext uri="{FF2B5EF4-FFF2-40B4-BE49-F238E27FC236}">
                <a16:creationId xmlns:a16="http://schemas.microsoft.com/office/drawing/2014/main" id="{4B7659AE-ED47-46BF-B1DA-44C161576C26}"/>
              </a:ext>
            </a:extLst>
          </p:cNvPr>
          <p:cNvPicPr>
            <a:picLocks noChangeAspect="1"/>
          </p:cNvPicPr>
          <p:nvPr/>
        </p:nvPicPr>
        <p:blipFill>
          <a:blip r:embed="rId4"/>
          <a:stretch>
            <a:fillRect/>
          </a:stretch>
        </p:blipFill>
        <p:spPr>
          <a:xfrm>
            <a:off x="5346670" y="286526"/>
            <a:ext cx="6171049" cy="1435626"/>
          </a:xfrm>
          <a:prstGeom prst="rect">
            <a:avLst/>
          </a:prstGeom>
        </p:spPr>
      </p:pic>
      <p:pic>
        <p:nvPicPr>
          <p:cNvPr id="9" name="Picture 8">
            <a:extLst>
              <a:ext uri="{FF2B5EF4-FFF2-40B4-BE49-F238E27FC236}">
                <a16:creationId xmlns:a16="http://schemas.microsoft.com/office/drawing/2014/main" id="{D69F9B5E-BE6C-4D2E-9C19-5D50D8122B01}"/>
              </a:ext>
            </a:extLst>
          </p:cNvPr>
          <p:cNvPicPr>
            <a:picLocks noChangeAspect="1"/>
          </p:cNvPicPr>
          <p:nvPr/>
        </p:nvPicPr>
        <p:blipFill>
          <a:blip r:embed="rId5"/>
          <a:stretch>
            <a:fillRect/>
          </a:stretch>
        </p:blipFill>
        <p:spPr>
          <a:xfrm>
            <a:off x="4402872" y="2300130"/>
            <a:ext cx="7789128" cy="4557870"/>
          </a:xfrm>
          <a:prstGeom prst="rect">
            <a:avLst/>
          </a:prstGeom>
        </p:spPr>
      </p:pic>
    </p:spTree>
    <p:extLst>
      <p:ext uri="{BB962C8B-B14F-4D97-AF65-F5344CB8AC3E}">
        <p14:creationId xmlns:p14="http://schemas.microsoft.com/office/powerpoint/2010/main" val="598652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C8D87-2C2E-42A7-AB28-4E53DE38D07B}"/>
              </a:ext>
            </a:extLst>
          </p:cNvPr>
          <p:cNvSpPr>
            <a:spLocks noGrp="1"/>
          </p:cNvSpPr>
          <p:nvPr>
            <p:ph type="title"/>
          </p:nvPr>
        </p:nvSpPr>
        <p:spPr>
          <a:xfrm>
            <a:off x="676746" y="609600"/>
            <a:ext cx="3729076" cy="1320800"/>
          </a:xfrm>
        </p:spPr>
        <p:txBody>
          <a:bodyPr anchor="ctr">
            <a:normAutofit/>
          </a:bodyPr>
          <a:lstStyle/>
          <a:p>
            <a:r>
              <a:rPr lang="en-GB"/>
              <a:t>         </a:t>
            </a:r>
          </a:p>
        </p:txBody>
      </p:sp>
      <p:sp>
        <p:nvSpPr>
          <p:cNvPr id="3" name="Content Placeholder 2">
            <a:extLst>
              <a:ext uri="{FF2B5EF4-FFF2-40B4-BE49-F238E27FC236}">
                <a16:creationId xmlns:a16="http://schemas.microsoft.com/office/drawing/2014/main" id="{DD524C86-1F40-493A-833D-A1AAE0320C49}"/>
              </a:ext>
            </a:extLst>
          </p:cNvPr>
          <p:cNvSpPr>
            <a:spLocks noGrp="1"/>
          </p:cNvSpPr>
          <p:nvPr>
            <p:ph idx="1"/>
          </p:nvPr>
        </p:nvSpPr>
        <p:spPr>
          <a:xfrm>
            <a:off x="5195455" y="748145"/>
            <a:ext cx="5237018" cy="4336473"/>
          </a:xfrm>
        </p:spPr>
        <p:txBody>
          <a:bodyPr>
            <a:normAutofit/>
          </a:bodyPr>
          <a:lstStyle/>
          <a:p>
            <a:endParaRPr lang="en-GB" dirty="0"/>
          </a:p>
          <a:p>
            <a:endParaRPr lang="en-GB" dirty="0"/>
          </a:p>
          <a:p>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D99DEDA0-40EF-4535-83F1-75AF4FC17371}"/>
              </a:ext>
            </a:extLst>
          </p:cNvPr>
          <p:cNvPicPr>
            <a:picLocks noChangeAspect="1"/>
          </p:cNvPicPr>
          <p:nvPr/>
        </p:nvPicPr>
        <p:blipFill>
          <a:blip r:embed="rId2"/>
          <a:stretch>
            <a:fillRect/>
          </a:stretch>
        </p:blipFill>
        <p:spPr>
          <a:xfrm>
            <a:off x="0" y="2"/>
            <a:ext cx="4470245" cy="2517911"/>
          </a:xfrm>
          <a:prstGeom prst="rect">
            <a:avLst/>
          </a:prstGeom>
        </p:spPr>
      </p:pic>
      <p:pic>
        <p:nvPicPr>
          <p:cNvPr id="8" name="Picture 7">
            <a:extLst>
              <a:ext uri="{FF2B5EF4-FFF2-40B4-BE49-F238E27FC236}">
                <a16:creationId xmlns:a16="http://schemas.microsoft.com/office/drawing/2014/main" id="{3F7EF93E-EDAB-4751-92D1-F397EBEB49C1}"/>
              </a:ext>
            </a:extLst>
          </p:cNvPr>
          <p:cNvPicPr>
            <a:picLocks noChangeAspect="1"/>
          </p:cNvPicPr>
          <p:nvPr/>
        </p:nvPicPr>
        <p:blipFill>
          <a:blip r:embed="rId3"/>
          <a:stretch>
            <a:fillRect/>
          </a:stretch>
        </p:blipFill>
        <p:spPr>
          <a:xfrm>
            <a:off x="4677830" y="748145"/>
            <a:ext cx="7268589" cy="2781745"/>
          </a:xfrm>
          <a:prstGeom prst="rect">
            <a:avLst/>
          </a:prstGeom>
        </p:spPr>
      </p:pic>
      <p:sp>
        <p:nvSpPr>
          <p:cNvPr id="10" name="TextBox 9">
            <a:extLst>
              <a:ext uri="{FF2B5EF4-FFF2-40B4-BE49-F238E27FC236}">
                <a16:creationId xmlns:a16="http://schemas.microsoft.com/office/drawing/2014/main" id="{4893586F-DDC3-445F-A833-790E3898C336}"/>
              </a:ext>
            </a:extLst>
          </p:cNvPr>
          <p:cNvSpPr txBox="1"/>
          <p:nvPr/>
        </p:nvSpPr>
        <p:spPr>
          <a:xfrm>
            <a:off x="1152939" y="3684105"/>
            <a:ext cx="9819861" cy="2616101"/>
          </a:xfrm>
          <a:prstGeom prst="rect">
            <a:avLst/>
          </a:prstGeom>
          <a:noFill/>
        </p:spPr>
        <p:txBody>
          <a:bodyPr wrap="square">
            <a:spAutoFit/>
          </a:bodyPr>
          <a:lstStyle/>
          <a:p>
            <a:pPr algn="l"/>
            <a:endParaRPr lang="en-GB" sz="1200" b="0" i="0" u="none" strike="noStrike" baseline="0" dirty="0">
              <a:solidFill>
                <a:srgbClr val="000000"/>
              </a:solidFill>
              <a:latin typeface="Arial" panose="020B0604020202020204" pitchFamily="34" charset="0"/>
            </a:endParaRPr>
          </a:p>
          <a:p>
            <a:r>
              <a:rPr lang="en-GB" sz="1200" b="0" i="0" u="none" strike="noStrike" baseline="0" dirty="0">
                <a:solidFill>
                  <a:srgbClr val="000000"/>
                </a:solidFill>
                <a:latin typeface="Arial" panose="020B0604020202020204" pitchFamily="34" charset="0"/>
              </a:rPr>
              <a:t> </a:t>
            </a:r>
            <a:endParaRPr lang="en-GB" sz="2000" b="0" i="0" u="none" strike="noStrike" baseline="0" dirty="0">
              <a:solidFill>
                <a:srgbClr val="000000"/>
              </a:solidFill>
              <a:latin typeface="Arial" panose="020B0604020202020204" pitchFamily="34" charset="0"/>
            </a:endParaRPr>
          </a:p>
          <a:p>
            <a:r>
              <a:rPr lang="en-GB" sz="2000" b="0" i="0" u="none" strike="noStrike" baseline="0" dirty="0">
                <a:solidFill>
                  <a:srgbClr val="000000"/>
                </a:solidFill>
                <a:latin typeface="Arial" panose="020B0604020202020204" pitchFamily="34" charset="0"/>
              </a:rPr>
              <a:t>EQ is an independent accountancy practice with long established East of Scotland connections, comprising of 17 partners and over 100 staff with offices in </a:t>
            </a:r>
            <a:r>
              <a:rPr lang="en-GB" sz="2000" b="0" i="0" u="none" strike="noStrike" baseline="0" dirty="0" err="1">
                <a:solidFill>
                  <a:srgbClr val="000000"/>
                </a:solidFill>
                <a:latin typeface="Arial" panose="020B0604020202020204" pitchFamily="34" charset="0"/>
              </a:rPr>
              <a:t>Cupar</a:t>
            </a:r>
            <a:r>
              <a:rPr lang="en-GB" sz="2000" b="0" i="0" u="none" strike="noStrike" baseline="0" dirty="0">
                <a:solidFill>
                  <a:srgbClr val="000000"/>
                </a:solidFill>
                <a:latin typeface="Arial" panose="020B0604020202020204" pitchFamily="34" charset="0"/>
              </a:rPr>
              <a:t>, Dundee, Forfar and Glenrothes. Modern and energetic, we are one of the 15 largest accountancy and business advisory practices in Scotland and a leader in our field. We are also part of Kreston International, a global network of independent accountancy firms operating in over 125 countries, which allows us to provide national and international services to our clients. </a:t>
            </a:r>
            <a:endParaRPr lang="en-GB" sz="2000" dirty="0"/>
          </a:p>
        </p:txBody>
      </p:sp>
    </p:spTree>
    <p:extLst>
      <p:ext uri="{BB962C8B-B14F-4D97-AF65-F5344CB8AC3E}">
        <p14:creationId xmlns:p14="http://schemas.microsoft.com/office/powerpoint/2010/main" val="2382351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C8D87-2C2E-42A7-AB28-4E53DE38D07B}"/>
              </a:ext>
            </a:extLst>
          </p:cNvPr>
          <p:cNvSpPr>
            <a:spLocks noGrp="1"/>
          </p:cNvSpPr>
          <p:nvPr>
            <p:ph type="title"/>
          </p:nvPr>
        </p:nvSpPr>
        <p:spPr>
          <a:xfrm>
            <a:off x="676746" y="609600"/>
            <a:ext cx="3729076" cy="1320800"/>
          </a:xfrm>
        </p:spPr>
        <p:txBody>
          <a:bodyPr anchor="ctr">
            <a:normAutofit/>
          </a:bodyPr>
          <a:lstStyle/>
          <a:p>
            <a:r>
              <a:rPr lang="en-GB"/>
              <a:t>         </a:t>
            </a:r>
          </a:p>
        </p:txBody>
      </p:sp>
      <p:sp>
        <p:nvSpPr>
          <p:cNvPr id="3" name="Content Placeholder 2">
            <a:extLst>
              <a:ext uri="{FF2B5EF4-FFF2-40B4-BE49-F238E27FC236}">
                <a16:creationId xmlns:a16="http://schemas.microsoft.com/office/drawing/2014/main" id="{DD524C86-1F40-493A-833D-A1AAE0320C49}"/>
              </a:ext>
            </a:extLst>
          </p:cNvPr>
          <p:cNvSpPr>
            <a:spLocks noGrp="1"/>
          </p:cNvSpPr>
          <p:nvPr>
            <p:ph idx="1"/>
          </p:nvPr>
        </p:nvSpPr>
        <p:spPr>
          <a:xfrm>
            <a:off x="5195455" y="748145"/>
            <a:ext cx="5237018" cy="4336473"/>
          </a:xfrm>
        </p:spPr>
        <p:txBody>
          <a:bodyPr>
            <a:normAutofit/>
          </a:bodyPr>
          <a:lstStyle/>
          <a:p>
            <a:endParaRPr lang="en-GB" dirty="0"/>
          </a:p>
          <a:p>
            <a:endParaRPr lang="en-GB" dirty="0"/>
          </a:p>
          <a:p>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D99DEDA0-40EF-4535-83F1-75AF4FC17371}"/>
              </a:ext>
            </a:extLst>
          </p:cNvPr>
          <p:cNvPicPr>
            <a:picLocks noChangeAspect="1"/>
          </p:cNvPicPr>
          <p:nvPr/>
        </p:nvPicPr>
        <p:blipFill>
          <a:blip r:embed="rId2"/>
          <a:stretch>
            <a:fillRect/>
          </a:stretch>
        </p:blipFill>
        <p:spPr>
          <a:xfrm>
            <a:off x="0" y="2"/>
            <a:ext cx="4470245" cy="2517911"/>
          </a:xfrm>
          <a:prstGeom prst="rect">
            <a:avLst/>
          </a:prstGeom>
        </p:spPr>
      </p:pic>
      <p:pic>
        <p:nvPicPr>
          <p:cNvPr id="8" name="Picture 7">
            <a:extLst>
              <a:ext uri="{FF2B5EF4-FFF2-40B4-BE49-F238E27FC236}">
                <a16:creationId xmlns:a16="http://schemas.microsoft.com/office/drawing/2014/main" id="{3F7EF93E-EDAB-4751-92D1-F397EBEB49C1}"/>
              </a:ext>
            </a:extLst>
          </p:cNvPr>
          <p:cNvPicPr>
            <a:picLocks noChangeAspect="1"/>
          </p:cNvPicPr>
          <p:nvPr/>
        </p:nvPicPr>
        <p:blipFill>
          <a:blip r:embed="rId3"/>
          <a:stretch>
            <a:fillRect/>
          </a:stretch>
        </p:blipFill>
        <p:spPr>
          <a:xfrm>
            <a:off x="4704334" y="915805"/>
            <a:ext cx="7268589" cy="2781745"/>
          </a:xfrm>
          <a:prstGeom prst="rect">
            <a:avLst/>
          </a:prstGeom>
        </p:spPr>
      </p:pic>
      <p:sp>
        <p:nvSpPr>
          <p:cNvPr id="10" name="TextBox 9">
            <a:extLst>
              <a:ext uri="{FF2B5EF4-FFF2-40B4-BE49-F238E27FC236}">
                <a16:creationId xmlns:a16="http://schemas.microsoft.com/office/drawing/2014/main" id="{4893586F-DDC3-445F-A833-790E3898C336}"/>
              </a:ext>
            </a:extLst>
          </p:cNvPr>
          <p:cNvSpPr txBox="1"/>
          <p:nvPr/>
        </p:nvSpPr>
        <p:spPr>
          <a:xfrm>
            <a:off x="1759527" y="3632299"/>
            <a:ext cx="9329531" cy="261610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algn="l"/>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endParaRPr lang="en-GB" sz="1800" b="0" i="0" u="none" strike="noStrike" baseline="0" dirty="0">
              <a:solidFill>
                <a:srgbClr val="000000"/>
              </a:solidFill>
              <a:latin typeface="Arial" panose="020B0604020202020204" pitchFamily="34" charset="0"/>
            </a:endParaRPr>
          </a:p>
          <a:p>
            <a:r>
              <a:rPr lang="en-GB" sz="2000" b="0" i="0" u="none" strike="noStrike" baseline="0" dirty="0">
                <a:solidFill>
                  <a:srgbClr val="000000"/>
                </a:solidFill>
                <a:latin typeface="Arial" panose="020B0604020202020204" pitchFamily="34" charset="0"/>
              </a:rPr>
              <a:t>As a modern, energetic accounting practice, we aim to provide a working environment that is inspiring, encouraging, friendly and supportive. </a:t>
            </a:r>
          </a:p>
          <a:p>
            <a:r>
              <a:rPr lang="en-GB" sz="2000" b="0" i="0" u="none" strike="noStrike" baseline="0" dirty="0">
                <a:solidFill>
                  <a:srgbClr val="000000"/>
                </a:solidFill>
                <a:latin typeface="Arial" panose="020B0604020202020204" pitchFamily="34" charset="0"/>
              </a:rPr>
              <a:t>We currently have exciting entry level positions available for you to join our vibrant, growing accountancy practice. Renowned for our professionalism and providing clients with a high-quality service, we are looking to strengthen our team by recruiting Trainee Accounts Assistants in our Dundee, Forfar and Glenrothes offices. </a:t>
            </a:r>
          </a:p>
        </p:txBody>
      </p:sp>
    </p:spTree>
    <p:extLst>
      <p:ext uri="{BB962C8B-B14F-4D97-AF65-F5344CB8AC3E}">
        <p14:creationId xmlns:p14="http://schemas.microsoft.com/office/powerpoint/2010/main" val="2780463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C8D87-2C2E-42A7-AB28-4E53DE38D07B}"/>
              </a:ext>
            </a:extLst>
          </p:cNvPr>
          <p:cNvSpPr>
            <a:spLocks noGrp="1"/>
          </p:cNvSpPr>
          <p:nvPr>
            <p:ph type="title"/>
          </p:nvPr>
        </p:nvSpPr>
        <p:spPr>
          <a:xfrm>
            <a:off x="676746" y="609600"/>
            <a:ext cx="3729076" cy="1320800"/>
          </a:xfrm>
        </p:spPr>
        <p:txBody>
          <a:bodyPr anchor="ctr">
            <a:normAutofit/>
          </a:bodyPr>
          <a:lstStyle/>
          <a:p>
            <a:r>
              <a:rPr lang="en-GB"/>
              <a:t>         </a:t>
            </a:r>
          </a:p>
        </p:txBody>
      </p:sp>
      <p:sp>
        <p:nvSpPr>
          <p:cNvPr id="3" name="Content Placeholder 2">
            <a:extLst>
              <a:ext uri="{FF2B5EF4-FFF2-40B4-BE49-F238E27FC236}">
                <a16:creationId xmlns:a16="http://schemas.microsoft.com/office/drawing/2014/main" id="{DD524C86-1F40-493A-833D-A1AAE0320C49}"/>
              </a:ext>
            </a:extLst>
          </p:cNvPr>
          <p:cNvSpPr>
            <a:spLocks noGrp="1"/>
          </p:cNvSpPr>
          <p:nvPr>
            <p:ph idx="1"/>
          </p:nvPr>
        </p:nvSpPr>
        <p:spPr>
          <a:xfrm>
            <a:off x="5195455" y="748145"/>
            <a:ext cx="5237018" cy="4336473"/>
          </a:xfrm>
        </p:spPr>
        <p:txBody>
          <a:bodyPr>
            <a:normAutofit/>
          </a:bodyPr>
          <a:lstStyle/>
          <a:p>
            <a:endParaRPr lang="en-GB" dirty="0"/>
          </a:p>
          <a:p>
            <a:endParaRPr lang="en-GB" dirty="0"/>
          </a:p>
          <a:p>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D99DEDA0-40EF-4535-83F1-75AF4FC17371}"/>
              </a:ext>
            </a:extLst>
          </p:cNvPr>
          <p:cNvPicPr>
            <a:picLocks noChangeAspect="1"/>
          </p:cNvPicPr>
          <p:nvPr/>
        </p:nvPicPr>
        <p:blipFill>
          <a:blip r:embed="rId2"/>
          <a:stretch>
            <a:fillRect/>
          </a:stretch>
        </p:blipFill>
        <p:spPr>
          <a:xfrm>
            <a:off x="0" y="2"/>
            <a:ext cx="4470245" cy="2517911"/>
          </a:xfrm>
          <a:prstGeom prst="rect">
            <a:avLst/>
          </a:prstGeom>
        </p:spPr>
      </p:pic>
      <p:pic>
        <p:nvPicPr>
          <p:cNvPr id="8" name="Picture 7">
            <a:extLst>
              <a:ext uri="{FF2B5EF4-FFF2-40B4-BE49-F238E27FC236}">
                <a16:creationId xmlns:a16="http://schemas.microsoft.com/office/drawing/2014/main" id="{3F7EF93E-EDAB-4751-92D1-F397EBEB49C1}"/>
              </a:ext>
            </a:extLst>
          </p:cNvPr>
          <p:cNvPicPr>
            <a:picLocks noChangeAspect="1"/>
          </p:cNvPicPr>
          <p:nvPr/>
        </p:nvPicPr>
        <p:blipFill>
          <a:blip r:embed="rId3"/>
          <a:stretch>
            <a:fillRect/>
          </a:stretch>
        </p:blipFill>
        <p:spPr>
          <a:xfrm>
            <a:off x="4677831" y="865571"/>
            <a:ext cx="7268589" cy="2781745"/>
          </a:xfrm>
          <a:prstGeom prst="rect">
            <a:avLst/>
          </a:prstGeom>
        </p:spPr>
      </p:pic>
      <p:sp>
        <p:nvSpPr>
          <p:cNvPr id="10" name="TextBox 9">
            <a:extLst>
              <a:ext uri="{FF2B5EF4-FFF2-40B4-BE49-F238E27FC236}">
                <a16:creationId xmlns:a16="http://schemas.microsoft.com/office/drawing/2014/main" id="{4893586F-DDC3-445F-A833-790E3898C336}"/>
              </a:ext>
            </a:extLst>
          </p:cNvPr>
          <p:cNvSpPr txBox="1"/>
          <p:nvPr/>
        </p:nvSpPr>
        <p:spPr>
          <a:xfrm>
            <a:off x="1152939" y="3684105"/>
            <a:ext cx="9819861" cy="200054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algn="l"/>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endParaRPr lang="en-GB" sz="1800" b="0" i="0" u="none" strike="noStrike" baseline="0" dirty="0">
              <a:solidFill>
                <a:srgbClr val="000000"/>
              </a:solidFill>
              <a:latin typeface="Arial" panose="020B0604020202020204" pitchFamily="34" charset="0"/>
            </a:endParaRPr>
          </a:p>
          <a:p>
            <a:r>
              <a:rPr lang="en-GB" sz="2000" b="0" i="0" u="none" strike="noStrike" baseline="0" dirty="0">
                <a:solidFill>
                  <a:srgbClr val="000000"/>
                </a:solidFill>
                <a:latin typeface="Arial" panose="020B0604020202020204" pitchFamily="34" charset="0"/>
              </a:rPr>
              <a:t>During your initial stages of training you will be assisting with compliance work (i.e. accounts and tax return completion) but, as your experience grows, invariably your exposure to different types of work and clients will increase as will your level of responsibility. To equip you to deal with this, appropriate training and supervision will be provided</a:t>
            </a:r>
            <a:r>
              <a:rPr lang="en-GB" sz="1800" b="0" i="0" u="none" strike="noStrike" baseline="0" dirty="0">
                <a:solidFill>
                  <a:srgbClr val="000000"/>
                </a:solidFill>
                <a:latin typeface="Arial" panose="020B0604020202020204" pitchFamily="34" charset="0"/>
              </a:rPr>
              <a:t>. </a:t>
            </a: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00542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C8D87-2C2E-42A7-AB28-4E53DE38D07B}"/>
              </a:ext>
            </a:extLst>
          </p:cNvPr>
          <p:cNvSpPr>
            <a:spLocks noGrp="1"/>
          </p:cNvSpPr>
          <p:nvPr>
            <p:ph type="title"/>
          </p:nvPr>
        </p:nvSpPr>
        <p:spPr>
          <a:xfrm>
            <a:off x="676746" y="609600"/>
            <a:ext cx="3729076" cy="1320800"/>
          </a:xfrm>
        </p:spPr>
        <p:txBody>
          <a:bodyPr anchor="ctr">
            <a:normAutofit/>
          </a:bodyPr>
          <a:lstStyle/>
          <a:p>
            <a:r>
              <a:rPr lang="en-GB"/>
              <a:t>         </a:t>
            </a:r>
          </a:p>
        </p:txBody>
      </p:sp>
      <p:sp>
        <p:nvSpPr>
          <p:cNvPr id="3" name="Content Placeholder 2">
            <a:extLst>
              <a:ext uri="{FF2B5EF4-FFF2-40B4-BE49-F238E27FC236}">
                <a16:creationId xmlns:a16="http://schemas.microsoft.com/office/drawing/2014/main" id="{DD524C86-1F40-493A-833D-A1AAE0320C49}"/>
              </a:ext>
            </a:extLst>
          </p:cNvPr>
          <p:cNvSpPr>
            <a:spLocks noGrp="1"/>
          </p:cNvSpPr>
          <p:nvPr>
            <p:ph idx="1"/>
          </p:nvPr>
        </p:nvSpPr>
        <p:spPr>
          <a:xfrm>
            <a:off x="5195455" y="748145"/>
            <a:ext cx="5237018" cy="4336473"/>
          </a:xfrm>
        </p:spPr>
        <p:txBody>
          <a:bodyPr>
            <a:normAutofit/>
          </a:bodyPr>
          <a:lstStyle/>
          <a:p>
            <a:endParaRPr lang="en-GB" dirty="0"/>
          </a:p>
          <a:p>
            <a:endParaRPr lang="en-GB" dirty="0"/>
          </a:p>
          <a:p>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D99DEDA0-40EF-4535-83F1-75AF4FC17371}"/>
              </a:ext>
            </a:extLst>
          </p:cNvPr>
          <p:cNvPicPr>
            <a:picLocks noChangeAspect="1"/>
          </p:cNvPicPr>
          <p:nvPr/>
        </p:nvPicPr>
        <p:blipFill>
          <a:blip r:embed="rId2"/>
          <a:stretch>
            <a:fillRect/>
          </a:stretch>
        </p:blipFill>
        <p:spPr>
          <a:xfrm>
            <a:off x="0" y="2"/>
            <a:ext cx="4470245" cy="2517911"/>
          </a:xfrm>
          <a:prstGeom prst="rect">
            <a:avLst/>
          </a:prstGeom>
        </p:spPr>
      </p:pic>
      <p:pic>
        <p:nvPicPr>
          <p:cNvPr id="8" name="Picture 7">
            <a:extLst>
              <a:ext uri="{FF2B5EF4-FFF2-40B4-BE49-F238E27FC236}">
                <a16:creationId xmlns:a16="http://schemas.microsoft.com/office/drawing/2014/main" id="{3F7EF93E-EDAB-4751-92D1-F397EBEB49C1}"/>
              </a:ext>
            </a:extLst>
          </p:cNvPr>
          <p:cNvPicPr>
            <a:picLocks noChangeAspect="1"/>
          </p:cNvPicPr>
          <p:nvPr/>
        </p:nvPicPr>
        <p:blipFill>
          <a:blip r:embed="rId3"/>
          <a:stretch>
            <a:fillRect/>
          </a:stretch>
        </p:blipFill>
        <p:spPr>
          <a:xfrm>
            <a:off x="4691083" y="753894"/>
            <a:ext cx="7268589" cy="2781745"/>
          </a:xfrm>
          <a:prstGeom prst="rect">
            <a:avLst/>
          </a:prstGeom>
        </p:spPr>
      </p:pic>
      <p:sp>
        <p:nvSpPr>
          <p:cNvPr id="10" name="TextBox 9">
            <a:extLst>
              <a:ext uri="{FF2B5EF4-FFF2-40B4-BE49-F238E27FC236}">
                <a16:creationId xmlns:a16="http://schemas.microsoft.com/office/drawing/2014/main" id="{4893586F-DDC3-445F-A833-790E3898C336}"/>
              </a:ext>
            </a:extLst>
          </p:cNvPr>
          <p:cNvSpPr txBox="1"/>
          <p:nvPr/>
        </p:nvSpPr>
        <p:spPr>
          <a:xfrm>
            <a:off x="1186069" y="2517913"/>
            <a:ext cx="9819861" cy="409342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algn="l"/>
            <a:endParaRPr lang="en-GB" sz="1800" b="0" i="0" u="none" strike="noStrike" baseline="0" dirty="0">
              <a:solidFill>
                <a:srgbClr val="000000"/>
              </a:solidFill>
              <a:latin typeface="Arial" panose="020B0604020202020204" pitchFamily="34" charset="0"/>
            </a:endParaRPr>
          </a:p>
          <a:p>
            <a:r>
              <a:rPr lang="en-GB" sz="2000" b="1" i="0" u="none" strike="noStrike" baseline="0" dirty="0">
                <a:solidFill>
                  <a:srgbClr val="000000"/>
                </a:solidFill>
                <a:latin typeface="Arial" panose="020B0604020202020204" pitchFamily="34" charset="0"/>
              </a:rPr>
              <a:t>The Candidate </a:t>
            </a:r>
            <a:endParaRPr lang="en-GB" sz="2000" b="0" i="0" u="none" strike="noStrike" baseline="0" dirty="0">
              <a:solidFill>
                <a:srgbClr val="000000"/>
              </a:solidFill>
              <a:latin typeface="Arial" panose="020B0604020202020204" pitchFamily="34" charset="0"/>
            </a:endParaRPr>
          </a:p>
          <a:p>
            <a:r>
              <a:rPr lang="en-GB" sz="2000" b="0" i="0" u="none" strike="noStrike" baseline="0" dirty="0">
                <a:solidFill>
                  <a:srgbClr val="000000"/>
                </a:solidFill>
                <a:latin typeface="Arial" panose="020B0604020202020204" pitchFamily="34" charset="0"/>
              </a:rPr>
              <a:t>• You will have (or be expecting) good grades at Higher level (or equivalent), including Maths and English </a:t>
            </a:r>
          </a:p>
          <a:p>
            <a:r>
              <a:rPr lang="en-GB" sz="2000" b="0" i="0" u="none" strike="noStrike" baseline="0" dirty="0">
                <a:solidFill>
                  <a:srgbClr val="000000"/>
                </a:solidFill>
                <a:latin typeface="Arial" panose="020B0604020202020204" pitchFamily="34" charset="0"/>
              </a:rPr>
              <a:t>• Excellent organisational and communication skills </a:t>
            </a:r>
          </a:p>
          <a:p>
            <a:r>
              <a:rPr lang="en-GB" sz="2000" b="0" i="0" u="none" strike="noStrike" baseline="0" dirty="0">
                <a:solidFill>
                  <a:srgbClr val="000000"/>
                </a:solidFill>
                <a:latin typeface="Arial" panose="020B0604020202020204" pitchFamily="34" charset="0"/>
              </a:rPr>
              <a:t>• A pro-active approach to work and learning </a:t>
            </a:r>
          </a:p>
          <a:p>
            <a:r>
              <a:rPr lang="en-GB" sz="2000" b="0" i="0" u="none" strike="noStrike" baseline="0" dirty="0">
                <a:solidFill>
                  <a:srgbClr val="000000"/>
                </a:solidFill>
                <a:latin typeface="Arial" panose="020B0604020202020204" pitchFamily="34" charset="0"/>
              </a:rPr>
              <a:t>• Great customer service skills </a:t>
            </a:r>
          </a:p>
          <a:p>
            <a:r>
              <a:rPr lang="en-GB" sz="2000" b="0" i="0" u="none" strike="noStrike" baseline="0" dirty="0">
                <a:solidFill>
                  <a:srgbClr val="000000"/>
                </a:solidFill>
                <a:latin typeface="Arial" panose="020B0604020202020204" pitchFamily="34" charset="0"/>
              </a:rPr>
              <a:t>• A love for numbers and problem-solving </a:t>
            </a:r>
          </a:p>
          <a:p>
            <a:r>
              <a:rPr lang="en-GB" sz="2000" b="1" i="0" u="none" strike="noStrike" baseline="0" dirty="0">
                <a:solidFill>
                  <a:srgbClr val="000000"/>
                </a:solidFill>
                <a:latin typeface="Calibri" panose="020F0502020204030204" pitchFamily="34" charset="0"/>
              </a:rPr>
              <a:t>How do I apply? </a:t>
            </a:r>
            <a:endParaRPr lang="en-GB" sz="2000" b="0" i="0" u="none" strike="noStrike" baseline="0" dirty="0">
              <a:solidFill>
                <a:srgbClr val="000000"/>
              </a:solidFill>
              <a:latin typeface="Calibri" panose="020F0502020204030204" pitchFamily="34" charset="0"/>
            </a:endParaRPr>
          </a:p>
          <a:p>
            <a:r>
              <a:rPr lang="en-GB" sz="2000" b="0" i="0" u="none" strike="noStrike" baseline="0" dirty="0">
                <a:solidFill>
                  <a:srgbClr val="000000"/>
                </a:solidFill>
                <a:latin typeface="Arial" panose="020B0604020202020204" pitchFamily="34" charset="0"/>
              </a:rPr>
              <a:t>Please apply through the careers section on our website, where you can also see what it’s like to train with us by reading our current and past Trainee staff profiles. </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r>
              <a:rPr lang="en-GB" dirty="0">
                <a:solidFill>
                  <a:srgbClr val="000000"/>
                </a:solidFill>
                <a:latin typeface="Arial" panose="020B0604020202020204" pitchFamily="34" charset="0"/>
              </a:rPr>
              <a:t>Click on the link to apply  </a:t>
            </a:r>
            <a:r>
              <a:rPr lang="en-GB" dirty="0">
                <a:hlinkClick r:id="rId4"/>
              </a:rPr>
              <a:t>Vacancies Archive - EQ Accountants</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3664362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54</TotalTime>
  <Words>675</Words>
  <Application>Microsoft Office PowerPoint</Application>
  <PresentationFormat>Widescreen</PresentationFormat>
  <Paragraphs>81</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Baskerville Old Face</vt:lpstr>
      <vt:lpstr>Calibri</vt:lpstr>
      <vt:lpstr>Open Sans</vt:lpstr>
      <vt:lpstr>Trebuchet MS</vt:lpstr>
      <vt:lpstr>Wingdings 3</vt:lpstr>
      <vt:lpstr>Facet</vt:lpstr>
      <vt:lpstr>Harris Academy DYW Weekly</vt:lpstr>
      <vt:lpstr>         </vt:lpstr>
      <vt:lpstr>         </vt:lpstr>
      <vt:lpstr>         </vt:lpstr>
      <vt:lpstr>         </vt:lpstr>
      <vt:lpstr>         </vt:lpstr>
      <vt:lpstr>         </vt:lpstr>
      <vt:lpstr>         </vt:lpstr>
      <vt:lpstr>         </vt:lpstr>
      <vt:lpstr>                        Medic Insights Dundee </vt:lpstr>
      <vt:lpstr>                       Medic Insights Dundee </vt:lpstr>
      <vt:lpstr>PowerPoint Presentation</vt:lpstr>
      <vt:lpstr>Industry Insights - DYW – Scotland </vt:lpstr>
      <vt:lpstr>Watch the ​Videos (dyw.scot) </vt:lpstr>
      <vt:lpstr>Find out more (dyw.scot) </vt:lpstr>
      <vt:lpstr>Find out more (dyw.scot)</vt:lpstr>
      <vt:lpstr>Explore the Young People sections on the DYW Website to start to develop your own future.  Find out More (dyw.scot)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Harris Academy DYW Weekly</dc:title>
  <dc:creator>Raymond Mcnally</dc:creator>
  <cp:lastModifiedBy>Elaine Hunter</cp:lastModifiedBy>
  <cp:revision>8</cp:revision>
  <dcterms:created xsi:type="dcterms:W3CDTF">2021-03-14T10:07:36Z</dcterms:created>
  <dcterms:modified xsi:type="dcterms:W3CDTF">2021-03-15T10:10:09Z</dcterms:modified>
</cp:coreProperties>
</file>